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sldIdLst>
    <p:sldId id="408" r:id="rId2"/>
    <p:sldId id="40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0E2"/>
    <a:srgbClr val="84A6A6"/>
    <a:srgbClr val="A9D3D1"/>
    <a:srgbClr val="E4F4F6"/>
    <a:srgbClr val="8FBEB1"/>
    <a:srgbClr val="08808C"/>
    <a:srgbClr val="DA7F1B"/>
    <a:srgbClr val="C05313"/>
    <a:srgbClr val="F05F37"/>
    <a:srgbClr val="9A5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79" autoAdjust="0"/>
    <p:restoredTop sz="96058"/>
  </p:normalViewPr>
  <p:slideViewPr>
    <p:cSldViewPr snapToGrid="0" snapToObjects="1">
      <p:cViewPr>
        <p:scale>
          <a:sx n="100" d="100"/>
          <a:sy n="100" d="100"/>
        </p:scale>
        <p:origin x="624" y="34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9/8/2024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9/8/2024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fr.smartsheet.com/try-it?trp=18096"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A9D3D1">
                <a:alpha val="79546"/>
              </a:srgbClr>
            </a:gs>
          </a:gsLst>
          <a:lin ang="8100000" scaled="0"/>
        </a:gradFill>
        <a:effectLst/>
      </p:bgPr>
    </p:bg>
    <p:spTree>
      <p:nvGrpSpPr>
        <p:cNvPr id="1" name=""/>
        <p:cNvGrpSpPr/>
        <p:nvPr/>
      </p:nvGrpSpPr>
      <p:grpSpPr>
        <a:xfrm>
          <a:off x="0" y="0"/>
          <a:ext cx="0" cy="0"/>
          <a:chOff x="0" y="0"/>
          <a:chExt cx="0" cy="0"/>
        </a:xfrm>
      </p:grpSpPr>
      <p:pic>
        <p:nvPicPr>
          <p:cNvPr id="2" name="Picture 1" descr="Vagues abstraites en 3D avec dégradé de couleurs">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rgbClr val="CFE0E2">
                  <a:lumMod val="47000"/>
                  <a:lumOff val="53000"/>
                  <a:alpha val="62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548718" cy="1077218"/>
          </a:xfrm>
          <a:prstGeom prst="rect">
            <a:avLst/>
          </a:prstGeom>
          <a:noFill/>
          <a:effectLst/>
        </p:spPr>
        <p:txBody>
          <a:bodyPr wrap="square" rtlCol="0">
            <a:spAutoFit/>
          </a:bodyPr>
          <a:lstStyle/>
          <a:p>
            <a:pPr rtl="0"/>
            <a:r>
              <a:rPr lang="fr-FR" sz="3200" b="1">
                <a:solidFill>
                  <a:schemeClr val="tx1">
                    <a:lumMod val="65000"/>
                    <a:lumOff val="35000"/>
                  </a:schemeClr>
                </a:solidFill>
                <a:latin typeface="Century Gothic" panose="020B0502020202020204" pitchFamily="34" charset="0"/>
              </a:rPr>
              <a:t>Modèle de fiche d’évaluation prospective avec matrice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419825"/>
            <a:ext cx="4558256" cy="4630563"/>
          </a:xfrm>
          <a:prstGeom prst="rect">
            <a:avLst/>
          </a:prstGeom>
          <a:noFill/>
        </p:spPr>
        <p:txBody>
          <a:bodyPr wrap="square" rtlCol="0">
            <a:spAutoFit/>
          </a:bodyPr>
          <a:lstStyle/>
          <a:p>
            <a:pPr algn="l" rtl="0">
              <a:lnSpc>
                <a:spcPct val="120000"/>
              </a:lnSpc>
              <a:spcBef>
                <a:spcPts val="0"/>
              </a:spcBef>
              <a:spcAft>
                <a:spcPts val="0"/>
              </a:spcAft>
            </a:pPr>
            <a:r>
              <a:rPr lang="fr-FR" sz="1300" b="1" i="0" u="none" strike="noStrike" dirty="0">
                <a:solidFill>
                  <a:srgbClr val="000000"/>
                </a:solidFill>
                <a:effectLst/>
                <a:latin typeface="Century Gothic" panose="020B0502020202020204" pitchFamily="34" charset="0"/>
              </a:rPr>
              <a:t>Quand utiliser ce modèle ?</a:t>
            </a:r>
            <a:r>
              <a:rPr lang="fr-FR" sz="1300" i="0" u="none" strike="noStrike" dirty="0">
                <a:solidFill>
                  <a:srgbClr val="000000"/>
                </a:solidFill>
                <a:effectLst/>
                <a:latin typeface="Century Gothic" panose="020B0502020202020204" pitchFamily="34" charset="0"/>
              </a:rPr>
              <a:t> Ce modèle de fiche d’évaluation prospective suit les performances de l’entreprise pour divers objectifs. Lors des révisions périodiques, les responsables et les chefs d’équipe peuvent utiliser ce modèle pour communiquer les progrès accomplis vers la réalisation des objectifs stratégiques et s’assurer de l’alignement sur les stratégies et les objectifs généraux.</a:t>
            </a:r>
          </a:p>
          <a:p>
            <a:pPr algn="l" rtl="0">
              <a:lnSpc>
                <a:spcPct val="120000"/>
              </a:lnSpc>
              <a:spcBef>
                <a:spcPts val="0"/>
              </a:spcBef>
              <a:spcAft>
                <a:spcPts val="0"/>
              </a:spcAft>
            </a:pPr>
            <a:endParaRPr lang="en-US" sz="1300" i="0" u="none" strike="noStrike" dirty="0">
              <a:solidFill>
                <a:srgbClr val="000000"/>
              </a:solidFill>
              <a:effectLst/>
              <a:latin typeface="Century Gothic" panose="020B0502020202020204" pitchFamily="34" charset="0"/>
            </a:endParaRPr>
          </a:p>
          <a:p>
            <a:pPr algn="l" rtl="0">
              <a:lnSpc>
                <a:spcPct val="120000"/>
              </a:lnSpc>
              <a:spcBef>
                <a:spcPts val="0"/>
              </a:spcBef>
              <a:spcAft>
                <a:spcPts val="0"/>
              </a:spcAft>
            </a:pPr>
            <a:r>
              <a:rPr lang="fr-FR" sz="1300" b="1" i="0" u="none" strike="noStrike" dirty="0">
                <a:solidFill>
                  <a:srgbClr val="000000"/>
                </a:solidFill>
                <a:effectLst/>
                <a:latin typeface="Century Gothic" panose="020B0502020202020204" pitchFamily="34" charset="0"/>
              </a:rPr>
              <a:t>Fonctionnalités clés du modèle</a:t>
            </a:r>
            <a:r>
              <a:rPr lang="fr-FR" sz="1300" i="0" u="none" strike="noStrike" dirty="0">
                <a:solidFill>
                  <a:srgbClr val="000000"/>
                </a:solidFill>
                <a:effectLst/>
                <a:latin typeface="Century Gothic" panose="020B0502020202020204" pitchFamily="34" charset="0"/>
              </a:rPr>
              <a:t> : le modèle présente une mise en page claire, divisée en plusieurs perspectives (financières, clients, internes et apprentissage). Chaque section contient les objectifs, les cibles et le statut actuel, ce qui fournit une vue d’ensemble détaillée dans un format lisible. La mise en page matricielle se concentre sur la vision et la stratégie plus larges, ce qui aide les équipes à comprendre le lien entre leurs activités quotidiennes et les objectifs de l’entreprise.</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5048183" y="1871830"/>
            <a:ext cx="6837447" cy="3846064"/>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5"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rgbClr val="84A6A6"/>
            </a:gs>
            <a:gs pos="81000">
              <a:srgbClr val="A9D3D1">
                <a:alpha val="58000"/>
              </a:srgbClr>
            </a:gs>
          </a:gsLst>
          <a:lin ang="8100000" scaled="0"/>
        </a:gradFill>
        <a:effectLst/>
      </p:bgPr>
    </p:bg>
    <p:spTree>
      <p:nvGrpSpPr>
        <p:cNvPr id="1" name=""/>
        <p:cNvGrpSpPr/>
        <p:nvPr/>
      </p:nvGrpSpPr>
      <p:grpSpPr>
        <a:xfrm>
          <a:off x="0" y="0"/>
          <a:ext cx="0" cy="0"/>
          <a:chOff x="0" y="0"/>
          <a:chExt cx="0" cy="0"/>
        </a:xfrm>
      </p:grpSpPr>
      <p:pic>
        <p:nvPicPr>
          <p:cNvPr id="2" name="Picture 1" descr="Vagues abstraites en 3D avec dégradé de couleurs">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3" name="Rectangle 2">
            <a:extLst>
              <a:ext uri="{FF2B5EF4-FFF2-40B4-BE49-F238E27FC236}">
                <a16:creationId xmlns:a16="http://schemas.microsoft.com/office/drawing/2014/main" id="{47EA52E3-B606-71ED-37CE-C7108EC4648E}"/>
              </a:ext>
            </a:extLst>
          </p:cNvPr>
          <p:cNvSpPr/>
          <p:nvPr/>
        </p:nvSpPr>
        <p:spPr>
          <a:xfrm>
            <a:off x="0" y="6404232"/>
            <a:ext cx="12192000" cy="453768"/>
          </a:xfrm>
          <a:prstGeom prst="rect">
            <a:avLst/>
          </a:prstGeom>
          <a:gradFill>
            <a:gsLst>
              <a:gs pos="90000">
                <a:schemeClr val="bg1">
                  <a:alpha val="18000"/>
                </a:schemeClr>
              </a:gs>
              <a:gs pos="37000">
                <a:schemeClr val="bg1">
                  <a:alpha val="69086"/>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6A56309-9606-E925-975B-227C1DD17B24}"/>
              </a:ext>
            </a:extLst>
          </p:cNvPr>
          <p:cNvSpPr>
            <a:spLocks/>
          </p:cNvSpPr>
          <p:nvPr/>
        </p:nvSpPr>
        <p:spPr>
          <a:xfrm>
            <a:off x="804019" y="3311431"/>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Graphic 194" descr="Badge Suivre avec remplissage uni">
            <a:extLst>
              <a:ext uri="{FF2B5EF4-FFF2-40B4-BE49-F238E27FC236}">
                <a16:creationId xmlns:a16="http://schemas.microsoft.com/office/drawing/2014/main" id="{F32BF447-FB79-76E0-C255-975587B3A51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60208" y="4955770"/>
            <a:ext cx="274320" cy="274320"/>
          </a:xfrm>
          <a:prstGeom prst="rect">
            <a:avLst/>
          </a:prstGeom>
        </p:spPr>
      </p:pic>
      <p:sp>
        <p:nvSpPr>
          <p:cNvPr id="157" name="Rectangle 156">
            <a:extLst>
              <a:ext uri="{FF2B5EF4-FFF2-40B4-BE49-F238E27FC236}">
                <a16:creationId xmlns:a16="http://schemas.microsoft.com/office/drawing/2014/main" id="{EB1D338D-98FF-13F0-5862-99BD2F8750A9}"/>
              </a:ext>
            </a:extLst>
          </p:cNvPr>
          <p:cNvSpPr>
            <a:spLocks/>
          </p:cNvSpPr>
          <p:nvPr/>
        </p:nvSpPr>
        <p:spPr>
          <a:xfrm>
            <a:off x="6212477" y="3311431"/>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Graphic 193" descr="Badge Ne plus suivre avec remplissage uni">
            <a:extLst>
              <a:ext uri="{FF2B5EF4-FFF2-40B4-BE49-F238E27FC236}">
                <a16:creationId xmlns:a16="http://schemas.microsoft.com/office/drawing/2014/main" id="{9F987F46-E9CC-5270-2EB2-0FBA171D552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069574" y="3782455"/>
            <a:ext cx="274320" cy="274320"/>
          </a:xfrm>
          <a:prstGeom prst="rect">
            <a:avLst/>
          </a:prstGeom>
        </p:spPr>
      </p:pic>
      <p:sp>
        <p:nvSpPr>
          <p:cNvPr id="126" name="Rectangle 125">
            <a:extLst>
              <a:ext uri="{FF2B5EF4-FFF2-40B4-BE49-F238E27FC236}">
                <a16:creationId xmlns:a16="http://schemas.microsoft.com/office/drawing/2014/main" id="{513A0DC0-CBC0-5670-CA7D-34DA9BED7DC7}"/>
              </a:ext>
            </a:extLst>
          </p:cNvPr>
          <p:cNvSpPr>
            <a:spLocks/>
          </p:cNvSpPr>
          <p:nvPr/>
        </p:nvSpPr>
        <p:spPr>
          <a:xfrm>
            <a:off x="6212477" y="365758"/>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Graphic 192" descr="Badge Suivre avec remplissage uni">
            <a:extLst>
              <a:ext uri="{FF2B5EF4-FFF2-40B4-BE49-F238E27FC236}">
                <a16:creationId xmlns:a16="http://schemas.microsoft.com/office/drawing/2014/main" id="{BCE5E86F-C631-9D59-DD25-E98385A4579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9574" y="1995359"/>
            <a:ext cx="274320" cy="274320"/>
          </a:xfrm>
          <a:prstGeom prst="rect">
            <a:avLst/>
          </a:prstGeom>
        </p:spPr>
      </p:pic>
      <p:sp>
        <p:nvSpPr>
          <p:cNvPr id="4" name="Rectangle 3">
            <a:extLst>
              <a:ext uri="{FF2B5EF4-FFF2-40B4-BE49-F238E27FC236}">
                <a16:creationId xmlns:a16="http://schemas.microsoft.com/office/drawing/2014/main" id="{4D6593BC-DCDB-4D36-0CC8-5EC40FFBE141}"/>
              </a:ext>
            </a:extLst>
          </p:cNvPr>
          <p:cNvSpPr>
            <a:spLocks/>
          </p:cNvSpPr>
          <p:nvPr/>
        </p:nvSpPr>
        <p:spPr>
          <a:xfrm>
            <a:off x="804019" y="365758"/>
            <a:ext cx="5175504" cy="274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raphic 93" descr="Badge Point d’interrogation avec remplissage uni">
            <a:extLst>
              <a:ext uri="{FF2B5EF4-FFF2-40B4-BE49-F238E27FC236}">
                <a16:creationId xmlns:a16="http://schemas.microsoft.com/office/drawing/2014/main" id="{F0C2DB51-658B-E232-5A07-8B756F07B0C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0208" y="2004841"/>
            <a:ext cx="274320" cy="274320"/>
          </a:xfrm>
          <a:prstGeom prst="rect">
            <a:avLst/>
          </a:prstGeom>
        </p:spPr>
      </p:pic>
      <p:sp>
        <p:nvSpPr>
          <p:cNvPr id="13" name="TextBox 12">
            <a:extLst>
              <a:ext uri="{FF2B5EF4-FFF2-40B4-BE49-F238E27FC236}">
                <a16:creationId xmlns:a16="http://schemas.microsoft.com/office/drawing/2014/main" id="{2A3D8699-9301-9DA8-7A18-713D04F0A9CC}"/>
              </a:ext>
            </a:extLst>
          </p:cNvPr>
          <p:cNvSpPr txBox="1"/>
          <p:nvPr/>
        </p:nvSpPr>
        <p:spPr>
          <a:xfrm>
            <a:off x="621775" y="6422883"/>
            <a:ext cx="3768461" cy="369332"/>
          </a:xfrm>
          <a:prstGeom prst="rect">
            <a:avLst/>
          </a:prstGeom>
          <a:noFill/>
        </p:spPr>
        <p:txBody>
          <a:bodyPr wrap="square" rtlCol="0">
            <a:spAutoFit/>
          </a:bodyPr>
          <a:lstStyle/>
          <a:p>
            <a:pPr rtl="0"/>
            <a:r>
              <a:rPr lang="fr-FR" dirty="0">
                <a:solidFill>
                  <a:schemeClr val="tx1">
                    <a:lumMod val="65000"/>
                    <a:lumOff val="35000"/>
                  </a:schemeClr>
                </a:solidFill>
                <a:latin typeface="Century Gothic" panose="020B0502020202020204" pitchFamily="34" charset="0"/>
              </a:rPr>
              <a:t>Probabilité d’atteindre la cible :</a:t>
            </a:r>
          </a:p>
        </p:txBody>
      </p:sp>
      <p:pic>
        <p:nvPicPr>
          <p:cNvPr id="15" name="Graphic 14" descr="Badge Ne plus suivre avec remplissage uni">
            <a:extLst>
              <a:ext uri="{FF2B5EF4-FFF2-40B4-BE49-F238E27FC236}">
                <a16:creationId xmlns:a16="http://schemas.microsoft.com/office/drawing/2014/main" id="{309E0F34-D9F5-5AC3-254B-F269010CE0F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03575" y="6487889"/>
            <a:ext cx="274320" cy="274320"/>
          </a:xfrm>
          <a:prstGeom prst="rect">
            <a:avLst/>
          </a:prstGeom>
        </p:spPr>
      </p:pic>
      <p:pic>
        <p:nvPicPr>
          <p:cNvPr id="29" name="Graphic 28" descr="Badge Point d’interrogation avec remplissage uni">
            <a:extLst>
              <a:ext uri="{FF2B5EF4-FFF2-40B4-BE49-F238E27FC236}">
                <a16:creationId xmlns:a16="http://schemas.microsoft.com/office/drawing/2014/main" id="{31CA840B-7407-3FDA-793F-A03AB25E4ED9}"/>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052727" y="6487889"/>
            <a:ext cx="274320" cy="274320"/>
          </a:xfrm>
          <a:prstGeom prst="rect">
            <a:avLst/>
          </a:prstGeom>
        </p:spPr>
      </p:pic>
      <p:pic>
        <p:nvPicPr>
          <p:cNvPr id="31" name="Graphic 30" descr="Badge Suivre avec remplissage uni">
            <a:extLst>
              <a:ext uri="{FF2B5EF4-FFF2-40B4-BE49-F238E27FC236}">
                <a16:creationId xmlns:a16="http://schemas.microsoft.com/office/drawing/2014/main" id="{26955968-2213-45D7-F24F-347819DF9632}"/>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641515" y="6487889"/>
            <a:ext cx="274320" cy="274320"/>
          </a:xfrm>
          <a:prstGeom prst="rect">
            <a:avLst/>
          </a:prstGeom>
        </p:spPr>
      </p:pic>
      <p:sp>
        <p:nvSpPr>
          <p:cNvPr id="33" name="TextBox 32">
            <a:extLst>
              <a:ext uri="{FF2B5EF4-FFF2-40B4-BE49-F238E27FC236}">
                <a16:creationId xmlns:a16="http://schemas.microsoft.com/office/drawing/2014/main" id="{279E4FA2-CEA4-A659-7F4F-CD8FE69597C7}"/>
              </a:ext>
            </a:extLst>
          </p:cNvPr>
          <p:cNvSpPr txBox="1"/>
          <p:nvPr/>
        </p:nvSpPr>
        <p:spPr>
          <a:xfrm>
            <a:off x="4678169" y="6438382"/>
            <a:ext cx="2383437" cy="369332"/>
          </a:xfrm>
          <a:prstGeom prst="rect">
            <a:avLst/>
          </a:prstGeom>
          <a:noFill/>
        </p:spPr>
        <p:txBody>
          <a:bodyPr wrap="square" rtlCol="0">
            <a:spAutoFit/>
          </a:bodyPr>
          <a:lstStyle/>
          <a:p>
            <a:pPr rtl="0"/>
            <a:r>
              <a:rPr lang="fr-FR" spc="300" dirty="0">
                <a:solidFill>
                  <a:schemeClr val="tx1">
                    <a:lumMod val="65000"/>
                    <a:lumOff val="35000"/>
                  </a:schemeClr>
                </a:solidFill>
                <a:latin typeface="Courier" pitchFamily="2" charset="0"/>
              </a:rPr>
              <a:t>PEU PROBABLE</a:t>
            </a:r>
          </a:p>
        </p:txBody>
      </p:sp>
      <p:sp>
        <p:nvSpPr>
          <p:cNvPr id="34" name="TextBox 33">
            <a:extLst>
              <a:ext uri="{FF2B5EF4-FFF2-40B4-BE49-F238E27FC236}">
                <a16:creationId xmlns:a16="http://schemas.microsoft.com/office/drawing/2014/main" id="{2387D5AD-E469-FC21-8CB5-A3557121B5B3}"/>
              </a:ext>
            </a:extLst>
          </p:cNvPr>
          <p:cNvSpPr txBox="1"/>
          <p:nvPr/>
        </p:nvSpPr>
        <p:spPr>
          <a:xfrm>
            <a:off x="7349266" y="6438382"/>
            <a:ext cx="2194560" cy="369332"/>
          </a:xfrm>
          <a:prstGeom prst="rect">
            <a:avLst/>
          </a:prstGeom>
          <a:noFill/>
        </p:spPr>
        <p:txBody>
          <a:bodyPr wrap="square" rtlCol="0">
            <a:spAutoFit/>
          </a:bodyPr>
          <a:lstStyle/>
          <a:p>
            <a:pPr rtl="0"/>
            <a:r>
              <a:rPr lang="fr-FR" spc="300" dirty="0">
                <a:solidFill>
                  <a:schemeClr val="tx1">
                    <a:lumMod val="65000"/>
                    <a:lumOff val="35000"/>
                  </a:schemeClr>
                </a:solidFill>
                <a:latin typeface="Courier" pitchFamily="2" charset="0"/>
              </a:rPr>
              <a:t>PAS CERTAIN</a:t>
            </a:r>
          </a:p>
        </p:txBody>
      </p:sp>
      <p:sp>
        <p:nvSpPr>
          <p:cNvPr id="48" name="TextBox 47">
            <a:extLst>
              <a:ext uri="{FF2B5EF4-FFF2-40B4-BE49-F238E27FC236}">
                <a16:creationId xmlns:a16="http://schemas.microsoft.com/office/drawing/2014/main" id="{3B8D1AA0-2D4E-9E9F-52A9-970F3E424A05}"/>
              </a:ext>
            </a:extLst>
          </p:cNvPr>
          <p:cNvSpPr txBox="1"/>
          <p:nvPr/>
        </p:nvSpPr>
        <p:spPr>
          <a:xfrm>
            <a:off x="9922338" y="6438382"/>
            <a:ext cx="2029628" cy="369332"/>
          </a:xfrm>
          <a:prstGeom prst="rect">
            <a:avLst/>
          </a:prstGeom>
          <a:noFill/>
        </p:spPr>
        <p:txBody>
          <a:bodyPr wrap="square" rtlCol="0">
            <a:spAutoFit/>
          </a:bodyPr>
          <a:lstStyle/>
          <a:p>
            <a:pPr rtl="0"/>
            <a:r>
              <a:rPr lang="fr-FR" spc="300" dirty="0">
                <a:solidFill>
                  <a:schemeClr val="tx1">
                    <a:lumMod val="65000"/>
                    <a:lumOff val="35000"/>
                  </a:schemeClr>
                </a:solidFill>
                <a:latin typeface="Courier" pitchFamily="2" charset="0"/>
              </a:rPr>
              <a:t>PROBABLE</a:t>
            </a:r>
          </a:p>
        </p:txBody>
      </p:sp>
      <p:sp>
        <p:nvSpPr>
          <p:cNvPr id="56" name="Rounded Rectangle 55">
            <a:extLst>
              <a:ext uri="{FF2B5EF4-FFF2-40B4-BE49-F238E27FC236}">
                <a16:creationId xmlns:a16="http://schemas.microsoft.com/office/drawing/2014/main" id="{DDE422E1-62CF-8FF4-FD5E-B57289BE9253}"/>
              </a:ext>
            </a:extLst>
          </p:cNvPr>
          <p:cNvSpPr/>
          <p:nvPr/>
        </p:nvSpPr>
        <p:spPr>
          <a:xfrm>
            <a:off x="962333" y="718100"/>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56">
            <a:extLst>
              <a:ext uri="{FF2B5EF4-FFF2-40B4-BE49-F238E27FC236}">
                <a16:creationId xmlns:a16="http://schemas.microsoft.com/office/drawing/2014/main" id="{F961F9C3-EFE8-C0A2-5D91-BB7A2BE0B249}"/>
              </a:ext>
            </a:extLst>
          </p:cNvPr>
          <p:cNvSpPr/>
          <p:nvPr/>
        </p:nvSpPr>
        <p:spPr>
          <a:xfrm>
            <a:off x="962333" y="1301848"/>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a:extLst>
              <a:ext uri="{FF2B5EF4-FFF2-40B4-BE49-F238E27FC236}">
                <a16:creationId xmlns:a16="http://schemas.microsoft.com/office/drawing/2014/main" id="{E5068009-1AEE-C58B-2C7B-53DB6B936D91}"/>
              </a:ext>
            </a:extLst>
          </p:cNvPr>
          <p:cNvSpPr/>
          <p:nvPr/>
        </p:nvSpPr>
        <p:spPr>
          <a:xfrm>
            <a:off x="962333" y="188559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184CE004-AB9A-6380-AFF2-C20225B47AF5}"/>
              </a:ext>
            </a:extLst>
          </p:cNvPr>
          <p:cNvSpPr/>
          <p:nvPr/>
        </p:nvSpPr>
        <p:spPr>
          <a:xfrm>
            <a:off x="962333" y="246934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9B59A1D-3515-ED65-0D93-E6BDED78B7B2}"/>
              </a:ext>
            </a:extLst>
          </p:cNvPr>
          <p:cNvSpPr txBox="1"/>
          <p:nvPr/>
        </p:nvSpPr>
        <p:spPr>
          <a:xfrm>
            <a:off x="962333" y="453768"/>
            <a:ext cx="997096" cy="253916"/>
          </a:xfrm>
          <a:prstGeom prst="rect">
            <a:avLst/>
          </a:prstGeom>
          <a:noFill/>
        </p:spPr>
        <p:txBody>
          <a:bodyPr wrap="square" rtlCol="0">
            <a:spAutoFit/>
          </a:bodyPr>
          <a:lstStyle/>
          <a:p>
            <a:pPr rtl="0"/>
            <a:r>
              <a:rPr lang="fr-FR" sz="1050">
                <a:solidFill>
                  <a:schemeClr val="tx1">
                    <a:lumMod val="65000"/>
                    <a:lumOff val="35000"/>
                  </a:schemeClr>
                </a:solidFill>
                <a:latin typeface="Century Gothic" panose="020B0502020202020204" pitchFamily="34" charset="0"/>
              </a:rPr>
              <a:t>Objectifs</a:t>
            </a:r>
          </a:p>
        </p:txBody>
      </p:sp>
      <p:pic>
        <p:nvPicPr>
          <p:cNvPr id="61" name="Graphic 60" descr="Badge Suivre avec remplissage uni">
            <a:extLst>
              <a:ext uri="{FF2B5EF4-FFF2-40B4-BE49-F238E27FC236}">
                <a16:creationId xmlns:a16="http://schemas.microsoft.com/office/drawing/2014/main" id="{226B7409-C181-028C-59F0-4593246EB9E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839314"/>
            <a:ext cx="274320" cy="274320"/>
          </a:xfrm>
          <a:prstGeom prst="rect">
            <a:avLst/>
          </a:prstGeom>
        </p:spPr>
      </p:pic>
      <p:sp>
        <p:nvSpPr>
          <p:cNvPr id="62" name="TextBox 61">
            <a:extLst>
              <a:ext uri="{FF2B5EF4-FFF2-40B4-BE49-F238E27FC236}">
                <a16:creationId xmlns:a16="http://schemas.microsoft.com/office/drawing/2014/main" id="{98CD30B3-341A-8149-53BA-7191A307DA79}"/>
              </a:ext>
            </a:extLst>
          </p:cNvPr>
          <p:cNvSpPr txBox="1"/>
          <p:nvPr/>
        </p:nvSpPr>
        <p:spPr>
          <a:xfrm>
            <a:off x="3355650" y="440881"/>
            <a:ext cx="731520" cy="253916"/>
          </a:xfrm>
          <a:prstGeom prst="rect">
            <a:avLst/>
          </a:prstGeom>
          <a:noFill/>
        </p:spPr>
        <p:txBody>
          <a:bodyPr wrap="square" rtlCol="0">
            <a:spAutoFit/>
          </a:bodyPr>
          <a:lstStyle/>
          <a:p>
            <a:pPr algn="ctr" rtl="0"/>
            <a:r>
              <a:rPr lang="fr-FR" sz="1050">
                <a:solidFill>
                  <a:schemeClr val="tx1">
                    <a:lumMod val="65000"/>
                    <a:lumOff val="35000"/>
                  </a:schemeClr>
                </a:solidFill>
                <a:latin typeface="Century Gothic" panose="020B0502020202020204" pitchFamily="34" charset="0"/>
              </a:rPr>
              <a:t>cible</a:t>
            </a:r>
          </a:p>
        </p:txBody>
      </p:sp>
      <p:sp>
        <p:nvSpPr>
          <p:cNvPr id="63" name="TextBox 62">
            <a:extLst>
              <a:ext uri="{FF2B5EF4-FFF2-40B4-BE49-F238E27FC236}">
                <a16:creationId xmlns:a16="http://schemas.microsoft.com/office/drawing/2014/main" id="{FD8ECC0D-CFAD-DEE1-1636-CC6725E585EA}"/>
              </a:ext>
            </a:extLst>
          </p:cNvPr>
          <p:cNvSpPr txBox="1"/>
          <p:nvPr/>
        </p:nvSpPr>
        <p:spPr>
          <a:xfrm>
            <a:off x="4062705" y="440881"/>
            <a:ext cx="731520" cy="253916"/>
          </a:xfrm>
          <a:prstGeom prst="rect">
            <a:avLst/>
          </a:prstGeom>
          <a:noFill/>
        </p:spPr>
        <p:txBody>
          <a:bodyPr wrap="square" rtlCol="0">
            <a:spAutoFit/>
          </a:bodyPr>
          <a:lstStyle/>
          <a:p>
            <a:pPr algn="ctr" rtl="0"/>
            <a:r>
              <a:rPr lang="fr-FR" sz="1050">
                <a:solidFill>
                  <a:schemeClr val="tx1">
                    <a:lumMod val="65000"/>
                    <a:lumOff val="35000"/>
                  </a:schemeClr>
                </a:solidFill>
                <a:latin typeface="Century Gothic" panose="020B0502020202020204" pitchFamily="34" charset="0"/>
              </a:rPr>
              <a:t>actuel</a:t>
            </a:r>
          </a:p>
        </p:txBody>
      </p:sp>
      <p:sp>
        <p:nvSpPr>
          <p:cNvPr id="64" name="TextBox 63">
            <a:extLst>
              <a:ext uri="{FF2B5EF4-FFF2-40B4-BE49-F238E27FC236}">
                <a16:creationId xmlns:a16="http://schemas.microsoft.com/office/drawing/2014/main" id="{A305C3B3-682C-B919-EC95-B325F91BBDF2}"/>
              </a:ext>
            </a:extLst>
          </p:cNvPr>
          <p:cNvSpPr txBox="1"/>
          <p:nvPr/>
        </p:nvSpPr>
        <p:spPr>
          <a:xfrm>
            <a:off x="4807858" y="440881"/>
            <a:ext cx="790385" cy="253916"/>
          </a:xfrm>
          <a:prstGeom prst="rect">
            <a:avLst/>
          </a:prstGeom>
          <a:noFill/>
        </p:spPr>
        <p:txBody>
          <a:bodyPr wrap="square" lIns="0" rIns="0" rtlCol="0">
            <a:spAutoFit/>
          </a:bodyPr>
          <a:lstStyle/>
          <a:p>
            <a:pPr algn="ctr" rtl="0"/>
            <a:r>
              <a:rPr lang="fr-FR" sz="1050" dirty="0">
                <a:solidFill>
                  <a:schemeClr val="tx1">
                    <a:lumMod val="65000"/>
                    <a:lumOff val="35000"/>
                  </a:schemeClr>
                </a:solidFill>
                <a:latin typeface="Century Gothic" panose="020B0502020202020204" pitchFamily="34" charset="0"/>
              </a:rPr>
              <a:t>vers la cible</a:t>
            </a:r>
          </a:p>
        </p:txBody>
      </p:sp>
      <p:sp>
        <p:nvSpPr>
          <p:cNvPr id="65" name="Rounded Rectangle 64">
            <a:extLst>
              <a:ext uri="{FF2B5EF4-FFF2-40B4-BE49-F238E27FC236}">
                <a16:creationId xmlns:a16="http://schemas.microsoft.com/office/drawing/2014/main" id="{67EDA813-3E57-B29D-A50A-2D23083DF238}"/>
              </a:ext>
            </a:extLst>
          </p:cNvPr>
          <p:cNvSpPr/>
          <p:nvPr/>
        </p:nvSpPr>
        <p:spPr>
          <a:xfrm>
            <a:off x="3382700"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66" name="Rounded Rectangle 65">
            <a:extLst>
              <a:ext uri="{FF2B5EF4-FFF2-40B4-BE49-F238E27FC236}">
                <a16:creationId xmlns:a16="http://schemas.microsoft.com/office/drawing/2014/main" id="{D4FFFCB1-71C5-C490-9499-7A94902737FA}"/>
              </a:ext>
            </a:extLst>
          </p:cNvPr>
          <p:cNvSpPr/>
          <p:nvPr/>
        </p:nvSpPr>
        <p:spPr>
          <a:xfrm>
            <a:off x="4117757"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67" name="Rounded Rectangle 66">
            <a:extLst>
              <a:ext uri="{FF2B5EF4-FFF2-40B4-BE49-F238E27FC236}">
                <a16:creationId xmlns:a16="http://schemas.microsoft.com/office/drawing/2014/main" id="{B4468165-DEE8-FEB5-3842-F17D0B634CDE}"/>
              </a:ext>
            </a:extLst>
          </p:cNvPr>
          <p:cNvSpPr/>
          <p:nvPr/>
        </p:nvSpPr>
        <p:spPr>
          <a:xfrm>
            <a:off x="4852815"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68" name="TextBox 67">
            <a:extLst>
              <a:ext uri="{FF2B5EF4-FFF2-40B4-BE49-F238E27FC236}">
                <a16:creationId xmlns:a16="http://schemas.microsoft.com/office/drawing/2014/main" id="{59A1CCB4-C78E-162D-8C8F-8D4B2A850CE0}"/>
              </a:ext>
            </a:extLst>
          </p:cNvPr>
          <p:cNvSpPr txBox="1"/>
          <p:nvPr/>
        </p:nvSpPr>
        <p:spPr>
          <a:xfrm>
            <a:off x="1078977" y="877414"/>
            <a:ext cx="2208746" cy="200055"/>
          </a:xfrm>
          <a:prstGeom prst="rect">
            <a:avLst/>
          </a:prstGeom>
          <a:noFill/>
        </p:spPr>
        <p:txBody>
          <a:bodyPr wrap="square" lIns="0" tIns="0" rIns="0" bIns="0" rtlCol="0" anchor="ctr" anchorCtr="0">
            <a:spAutoFit/>
          </a:bodyPr>
          <a:lstStyle/>
          <a:p>
            <a:pPr rtl="0"/>
            <a:r>
              <a:rPr lang="fr-FR" sz="1300">
                <a:latin typeface="Century Gothic" panose="020B0502020202020204" pitchFamily="34" charset="0"/>
              </a:rPr>
              <a:t>Objectif financier n° 1</a:t>
            </a:r>
          </a:p>
        </p:txBody>
      </p:sp>
      <p:pic>
        <p:nvPicPr>
          <p:cNvPr id="70" name="Graphic 69" descr="Badge Suivre avec remplissage uni">
            <a:extLst>
              <a:ext uri="{FF2B5EF4-FFF2-40B4-BE49-F238E27FC236}">
                <a16:creationId xmlns:a16="http://schemas.microsoft.com/office/drawing/2014/main" id="{85907437-9251-EC17-C2D1-4D04CAD950F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1423062"/>
            <a:ext cx="274320" cy="274320"/>
          </a:xfrm>
          <a:prstGeom prst="rect">
            <a:avLst/>
          </a:prstGeom>
        </p:spPr>
      </p:pic>
      <p:sp>
        <p:nvSpPr>
          <p:cNvPr id="71" name="Rounded Rectangle 70">
            <a:extLst>
              <a:ext uri="{FF2B5EF4-FFF2-40B4-BE49-F238E27FC236}">
                <a16:creationId xmlns:a16="http://schemas.microsoft.com/office/drawing/2014/main" id="{8ADB8A49-D685-4C9B-FD1B-589B67D1D656}"/>
              </a:ext>
            </a:extLst>
          </p:cNvPr>
          <p:cNvSpPr/>
          <p:nvPr/>
        </p:nvSpPr>
        <p:spPr>
          <a:xfrm>
            <a:off x="3382700"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72" name="Rounded Rectangle 71">
            <a:extLst>
              <a:ext uri="{FF2B5EF4-FFF2-40B4-BE49-F238E27FC236}">
                <a16:creationId xmlns:a16="http://schemas.microsoft.com/office/drawing/2014/main" id="{847D5FEC-499B-F115-B1C5-BACC9F4C8CA5}"/>
              </a:ext>
            </a:extLst>
          </p:cNvPr>
          <p:cNvSpPr/>
          <p:nvPr/>
        </p:nvSpPr>
        <p:spPr>
          <a:xfrm>
            <a:off x="4117757"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73" name="Rounded Rectangle 72">
            <a:extLst>
              <a:ext uri="{FF2B5EF4-FFF2-40B4-BE49-F238E27FC236}">
                <a16:creationId xmlns:a16="http://schemas.microsoft.com/office/drawing/2014/main" id="{FCBDB945-2054-40EB-8041-F78577EB7940}"/>
              </a:ext>
            </a:extLst>
          </p:cNvPr>
          <p:cNvSpPr/>
          <p:nvPr/>
        </p:nvSpPr>
        <p:spPr>
          <a:xfrm>
            <a:off x="4852815"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74" name="TextBox 73">
            <a:extLst>
              <a:ext uri="{FF2B5EF4-FFF2-40B4-BE49-F238E27FC236}">
                <a16:creationId xmlns:a16="http://schemas.microsoft.com/office/drawing/2014/main" id="{BC2A7AC4-02DA-59A5-906D-8D281E7A737E}"/>
              </a:ext>
            </a:extLst>
          </p:cNvPr>
          <p:cNvSpPr txBox="1"/>
          <p:nvPr/>
        </p:nvSpPr>
        <p:spPr>
          <a:xfrm>
            <a:off x="1078977" y="1461162"/>
            <a:ext cx="2208746" cy="200055"/>
          </a:xfrm>
          <a:prstGeom prst="rect">
            <a:avLst/>
          </a:prstGeom>
          <a:noFill/>
        </p:spPr>
        <p:txBody>
          <a:bodyPr wrap="square" lIns="0" tIns="0" rIns="0" bIns="0" rtlCol="0" anchor="ctr" anchorCtr="0">
            <a:spAutoFit/>
          </a:bodyPr>
          <a:lstStyle/>
          <a:p>
            <a:pPr rtl="0"/>
            <a:r>
              <a:rPr lang="fr-FR" sz="1300">
                <a:latin typeface="Century Gothic" panose="020B0502020202020204" pitchFamily="34" charset="0"/>
              </a:rPr>
              <a:t>Deux</a:t>
            </a:r>
          </a:p>
        </p:txBody>
      </p:sp>
      <p:sp>
        <p:nvSpPr>
          <p:cNvPr id="80" name="Rounded Rectangle 79">
            <a:extLst>
              <a:ext uri="{FF2B5EF4-FFF2-40B4-BE49-F238E27FC236}">
                <a16:creationId xmlns:a16="http://schemas.microsoft.com/office/drawing/2014/main" id="{A8B885A7-F67F-18BF-6771-017F8E20A164}"/>
              </a:ext>
            </a:extLst>
          </p:cNvPr>
          <p:cNvSpPr/>
          <p:nvPr/>
        </p:nvSpPr>
        <p:spPr>
          <a:xfrm>
            <a:off x="962333" y="2469344"/>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a:extLst>
              <a:ext uri="{FF2B5EF4-FFF2-40B4-BE49-F238E27FC236}">
                <a16:creationId xmlns:a16="http://schemas.microsoft.com/office/drawing/2014/main" id="{FAE1432A-DD79-277A-7DBC-22DAC5B95067}"/>
              </a:ext>
            </a:extLst>
          </p:cNvPr>
          <p:cNvSpPr/>
          <p:nvPr/>
        </p:nvSpPr>
        <p:spPr>
          <a:xfrm>
            <a:off x="3382700"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85" name="Rounded Rectangle 84">
            <a:extLst>
              <a:ext uri="{FF2B5EF4-FFF2-40B4-BE49-F238E27FC236}">
                <a16:creationId xmlns:a16="http://schemas.microsoft.com/office/drawing/2014/main" id="{B862EF7B-F14D-75D4-029D-9C69399274CF}"/>
              </a:ext>
            </a:extLst>
          </p:cNvPr>
          <p:cNvSpPr/>
          <p:nvPr/>
        </p:nvSpPr>
        <p:spPr>
          <a:xfrm>
            <a:off x="4117757"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86" name="Rounded Rectangle 85">
            <a:extLst>
              <a:ext uri="{FF2B5EF4-FFF2-40B4-BE49-F238E27FC236}">
                <a16:creationId xmlns:a16="http://schemas.microsoft.com/office/drawing/2014/main" id="{3C818B4F-0C7B-4065-977B-DE7BF43C9936}"/>
              </a:ext>
            </a:extLst>
          </p:cNvPr>
          <p:cNvSpPr/>
          <p:nvPr/>
        </p:nvSpPr>
        <p:spPr>
          <a:xfrm>
            <a:off x="4852815"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87" name="TextBox 86">
            <a:extLst>
              <a:ext uri="{FF2B5EF4-FFF2-40B4-BE49-F238E27FC236}">
                <a16:creationId xmlns:a16="http://schemas.microsoft.com/office/drawing/2014/main" id="{1E405FD2-8E8B-BE9F-8D8D-9FB32C668A3C}"/>
              </a:ext>
            </a:extLst>
          </p:cNvPr>
          <p:cNvSpPr txBox="1"/>
          <p:nvPr/>
        </p:nvSpPr>
        <p:spPr>
          <a:xfrm>
            <a:off x="1078977" y="2044910"/>
            <a:ext cx="2208746" cy="200055"/>
          </a:xfrm>
          <a:prstGeom prst="rect">
            <a:avLst/>
          </a:prstGeom>
          <a:noFill/>
        </p:spPr>
        <p:txBody>
          <a:bodyPr wrap="square" lIns="0" tIns="0" rIns="0" bIns="0" rtlCol="0" anchor="ctr" anchorCtr="0">
            <a:spAutoFit/>
          </a:bodyPr>
          <a:lstStyle/>
          <a:p>
            <a:pPr rtl="0"/>
            <a:r>
              <a:rPr lang="fr-FR" sz="1300">
                <a:latin typeface="Century Gothic" panose="020B0502020202020204" pitchFamily="34" charset="0"/>
              </a:rPr>
              <a:t>Trois</a:t>
            </a:r>
          </a:p>
        </p:txBody>
      </p:sp>
      <p:pic>
        <p:nvPicPr>
          <p:cNvPr id="89" name="Graphic 88" descr="Badge Suivre avec remplissage uni">
            <a:extLst>
              <a:ext uri="{FF2B5EF4-FFF2-40B4-BE49-F238E27FC236}">
                <a16:creationId xmlns:a16="http://schemas.microsoft.com/office/drawing/2014/main" id="{BB3B6F56-1F1D-E4E0-3074-E61588B4234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2590558"/>
            <a:ext cx="274320" cy="274320"/>
          </a:xfrm>
          <a:prstGeom prst="rect">
            <a:avLst/>
          </a:prstGeom>
        </p:spPr>
      </p:pic>
      <p:sp>
        <p:nvSpPr>
          <p:cNvPr id="90" name="Rounded Rectangle 89">
            <a:extLst>
              <a:ext uri="{FF2B5EF4-FFF2-40B4-BE49-F238E27FC236}">
                <a16:creationId xmlns:a16="http://schemas.microsoft.com/office/drawing/2014/main" id="{C6C88428-FAF7-1661-9ABE-59141777FD79}"/>
              </a:ext>
            </a:extLst>
          </p:cNvPr>
          <p:cNvSpPr/>
          <p:nvPr/>
        </p:nvSpPr>
        <p:spPr>
          <a:xfrm>
            <a:off x="3382700"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91" name="Rounded Rectangle 90">
            <a:extLst>
              <a:ext uri="{FF2B5EF4-FFF2-40B4-BE49-F238E27FC236}">
                <a16:creationId xmlns:a16="http://schemas.microsoft.com/office/drawing/2014/main" id="{4774DE6F-F70E-AA65-5E05-D37D049F0A64}"/>
              </a:ext>
            </a:extLst>
          </p:cNvPr>
          <p:cNvSpPr/>
          <p:nvPr/>
        </p:nvSpPr>
        <p:spPr>
          <a:xfrm>
            <a:off x="4117757"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92" name="Rounded Rectangle 91">
            <a:extLst>
              <a:ext uri="{FF2B5EF4-FFF2-40B4-BE49-F238E27FC236}">
                <a16:creationId xmlns:a16="http://schemas.microsoft.com/office/drawing/2014/main" id="{034ADA5A-09E6-6122-3C0F-FE940319D312}"/>
              </a:ext>
            </a:extLst>
          </p:cNvPr>
          <p:cNvSpPr/>
          <p:nvPr/>
        </p:nvSpPr>
        <p:spPr>
          <a:xfrm>
            <a:off x="4852815"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93" name="TextBox 92">
            <a:extLst>
              <a:ext uri="{FF2B5EF4-FFF2-40B4-BE49-F238E27FC236}">
                <a16:creationId xmlns:a16="http://schemas.microsoft.com/office/drawing/2014/main" id="{FBE99C12-EB72-1EB8-3EEF-C21219230F87}"/>
              </a:ext>
            </a:extLst>
          </p:cNvPr>
          <p:cNvSpPr txBox="1"/>
          <p:nvPr/>
        </p:nvSpPr>
        <p:spPr>
          <a:xfrm>
            <a:off x="1078977" y="2628658"/>
            <a:ext cx="2208746" cy="200055"/>
          </a:xfrm>
          <a:prstGeom prst="rect">
            <a:avLst/>
          </a:prstGeom>
          <a:noFill/>
        </p:spPr>
        <p:txBody>
          <a:bodyPr wrap="square" lIns="0" tIns="0" rIns="0" bIns="0" rtlCol="0" anchor="ctr" anchorCtr="0">
            <a:spAutoFit/>
          </a:bodyPr>
          <a:lstStyle/>
          <a:p>
            <a:pPr rtl="0"/>
            <a:r>
              <a:rPr lang="fr-FR" sz="1300">
                <a:latin typeface="Century Gothic" panose="020B0502020202020204" pitchFamily="34" charset="0"/>
              </a:rPr>
              <a:t>Quatre</a:t>
            </a:r>
          </a:p>
        </p:txBody>
      </p:sp>
      <p:pic>
        <p:nvPicPr>
          <p:cNvPr id="96" name="Graphic 95" descr="Badge Point d’interrogation avec remplissage uni">
            <a:extLst>
              <a:ext uri="{FF2B5EF4-FFF2-40B4-BE49-F238E27FC236}">
                <a16:creationId xmlns:a16="http://schemas.microsoft.com/office/drawing/2014/main" id="{A0070D90-C852-1ACB-5608-AFF321E1957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60208" y="3782455"/>
            <a:ext cx="274320" cy="274320"/>
          </a:xfrm>
          <a:prstGeom prst="rect">
            <a:avLst/>
          </a:prstGeom>
        </p:spPr>
      </p:pic>
      <p:sp>
        <p:nvSpPr>
          <p:cNvPr id="53" name="Round Same Side Corner Rectangle 52">
            <a:extLst>
              <a:ext uri="{FF2B5EF4-FFF2-40B4-BE49-F238E27FC236}">
                <a16:creationId xmlns:a16="http://schemas.microsoft.com/office/drawing/2014/main" id="{79F120E2-5754-3408-A13D-D3C998ACD194}"/>
              </a:ext>
            </a:extLst>
          </p:cNvPr>
          <p:cNvSpPr/>
          <p:nvPr/>
        </p:nvSpPr>
        <p:spPr>
          <a:xfrm rot="16200000">
            <a:off x="-864761" y="1508758"/>
            <a:ext cx="2743200" cy="45720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fr-FR" sz="1300" spc="300">
                <a:latin typeface="Century Gothic" panose="020B0502020202020204" pitchFamily="34" charset="0"/>
              </a:rPr>
              <a:t>FINANCES</a:t>
            </a: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rot="16200000">
            <a:off x="-864761" y="4454431"/>
            <a:ext cx="2743200" cy="45720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fr-FR" sz="1300" spc="300">
                <a:latin typeface="Century Gothic" panose="020B0502020202020204" pitchFamily="34" charset="0"/>
              </a:rPr>
              <a:t>INTERNE</a:t>
            </a:r>
          </a:p>
        </p:txBody>
      </p:sp>
      <p:sp>
        <p:nvSpPr>
          <p:cNvPr id="98" name="Rounded Rectangle 97">
            <a:extLst>
              <a:ext uri="{FF2B5EF4-FFF2-40B4-BE49-F238E27FC236}">
                <a16:creationId xmlns:a16="http://schemas.microsoft.com/office/drawing/2014/main" id="{BBCE970F-696E-316F-6B93-C9E23B54A043}"/>
              </a:ext>
            </a:extLst>
          </p:cNvPr>
          <p:cNvSpPr/>
          <p:nvPr/>
        </p:nvSpPr>
        <p:spPr>
          <a:xfrm>
            <a:off x="962333" y="366377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ounded Rectangle 98">
            <a:extLst>
              <a:ext uri="{FF2B5EF4-FFF2-40B4-BE49-F238E27FC236}">
                <a16:creationId xmlns:a16="http://schemas.microsoft.com/office/drawing/2014/main" id="{42F5F928-2FEA-40D6-AEBE-5855EAEA095F}"/>
              </a:ext>
            </a:extLst>
          </p:cNvPr>
          <p:cNvSpPr/>
          <p:nvPr/>
        </p:nvSpPr>
        <p:spPr>
          <a:xfrm>
            <a:off x="962333" y="4247521"/>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a:extLst>
              <a:ext uri="{FF2B5EF4-FFF2-40B4-BE49-F238E27FC236}">
                <a16:creationId xmlns:a16="http://schemas.microsoft.com/office/drawing/2014/main" id="{FB4FC22C-2EAC-0197-F65A-2AFCE0E3770D}"/>
              </a:ext>
            </a:extLst>
          </p:cNvPr>
          <p:cNvSpPr/>
          <p:nvPr/>
        </p:nvSpPr>
        <p:spPr>
          <a:xfrm>
            <a:off x="962333" y="4831269"/>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a:extLst>
              <a:ext uri="{FF2B5EF4-FFF2-40B4-BE49-F238E27FC236}">
                <a16:creationId xmlns:a16="http://schemas.microsoft.com/office/drawing/2014/main" id="{78D2F487-1E94-F583-3275-17493D7EDAB3}"/>
              </a:ext>
            </a:extLst>
          </p:cNvPr>
          <p:cNvSpPr/>
          <p:nvPr/>
        </p:nvSpPr>
        <p:spPr>
          <a:xfrm>
            <a:off x="962333" y="541501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677C7DBC-84BD-F479-B9B9-EB4B14071E37}"/>
              </a:ext>
            </a:extLst>
          </p:cNvPr>
          <p:cNvSpPr txBox="1"/>
          <p:nvPr/>
        </p:nvSpPr>
        <p:spPr>
          <a:xfrm>
            <a:off x="962333" y="3399441"/>
            <a:ext cx="997096" cy="253916"/>
          </a:xfrm>
          <a:prstGeom prst="rect">
            <a:avLst/>
          </a:prstGeom>
          <a:noFill/>
        </p:spPr>
        <p:txBody>
          <a:bodyPr wrap="square" rtlCol="0">
            <a:spAutoFit/>
          </a:bodyPr>
          <a:lstStyle/>
          <a:p>
            <a:pPr rtl="0"/>
            <a:r>
              <a:rPr lang="fr-FR" sz="1050">
                <a:solidFill>
                  <a:schemeClr val="tx1">
                    <a:lumMod val="65000"/>
                    <a:lumOff val="35000"/>
                  </a:schemeClr>
                </a:solidFill>
                <a:latin typeface="Century Gothic" panose="020B0502020202020204" pitchFamily="34" charset="0"/>
              </a:rPr>
              <a:t>Objectifs</a:t>
            </a:r>
          </a:p>
        </p:txBody>
      </p:sp>
      <p:sp>
        <p:nvSpPr>
          <p:cNvPr id="104" name="TextBox 103">
            <a:extLst>
              <a:ext uri="{FF2B5EF4-FFF2-40B4-BE49-F238E27FC236}">
                <a16:creationId xmlns:a16="http://schemas.microsoft.com/office/drawing/2014/main" id="{D7482F62-55B6-464C-9826-07AF0AF6101C}"/>
              </a:ext>
            </a:extLst>
          </p:cNvPr>
          <p:cNvSpPr txBox="1"/>
          <p:nvPr/>
        </p:nvSpPr>
        <p:spPr>
          <a:xfrm>
            <a:off x="3355650" y="3386554"/>
            <a:ext cx="731520" cy="253916"/>
          </a:xfrm>
          <a:prstGeom prst="rect">
            <a:avLst/>
          </a:prstGeom>
          <a:noFill/>
        </p:spPr>
        <p:txBody>
          <a:bodyPr wrap="square" rtlCol="0">
            <a:spAutoFit/>
          </a:bodyPr>
          <a:lstStyle/>
          <a:p>
            <a:pPr algn="ctr" rtl="0"/>
            <a:r>
              <a:rPr lang="fr-FR" sz="1050">
                <a:solidFill>
                  <a:schemeClr val="tx1">
                    <a:lumMod val="65000"/>
                    <a:lumOff val="35000"/>
                  </a:schemeClr>
                </a:solidFill>
                <a:latin typeface="Century Gothic" panose="020B0502020202020204" pitchFamily="34" charset="0"/>
              </a:rPr>
              <a:t>cible</a:t>
            </a:r>
          </a:p>
        </p:txBody>
      </p:sp>
      <p:sp>
        <p:nvSpPr>
          <p:cNvPr id="105" name="TextBox 104">
            <a:extLst>
              <a:ext uri="{FF2B5EF4-FFF2-40B4-BE49-F238E27FC236}">
                <a16:creationId xmlns:a16="http://schemas.microsoft.com/office/drawing/2014/main" id="{A18E97CD-2EE1-F37E-DB72-189B060C2799}"/>
              </a:ext>
            </a:extLst>
          </p:cNvPr>
          <p:cNvSpPr txBox="1"/>
          <p:nvPr/>
        </p:nvSpPr>
        <p:spPr>
          <a:xfrm>
            <a:off x="4062705" y="3386554"/>
            <a:ext cx="731520" cy="253916"/>
          </a:xfrm>
          <a:prstGeom prst="rect">
            <a:avLst/>
          </a:prstGeom>
          <a:noFill/>
        </p:spPr>
        <p:txBody>
          <a:bodyPr wrap="square" rtlCol="0">
            <a:spAutoFit/>
          </a:bodyPr>
          <a:lstStyle/>
          <a:p>
            <a:pPr algn="ctr" rtl="0"/>
            <a:r>
              <a:rPr lang="fr-FR" sz="1050">
                <a:solidFill>
                  <a:schemeClr val="tx1">
                    <a:lumMod val="65000"/>
                    <a:lumOff val="35000"/>
                  </a:schemeClr>
                </a:solidFill>
                <a:latin typeface="Century Gothic" panose="020B0502020202020204" pitchFamily="34" charset="0"/>
              </a:rPr>
              <a:t>actuel</a:t>
            </a:r>
          </a:p>
        </p:txBody>
      </p:sp>
      <p:sp>
        <p:nvSpPr>
          <p:cNvPr id="106" name="TextBox 105">
            <a:extLst>
              <a:ext uri="{FF2B5EF4-FFF2-40B4-BE49-F238E27FC236}">
                <a16:creationId xmlns:a16="http://schemas.microsoft.com/office/drawing/2014/main" id="{CCED5E42-DA3E-83D1-165D-FC6EF597E486}"/>
              </a:ext>
            </a:extLst>
          </p:cNvPr>
          <p:cNvSpPr txBox="1"/>
          <p:nvPr/>
        </p:nvSpPr>
        <p:spPr>
          <a:xfrm>
            <a:off x="4807859" y="3386554"/>
            <a:ext cx="846726" cy="253916"/>
          </a:xfrm>
          <a:prstGeom prst="rect">
            <a:avLst/>
          </a:prstGeom>
          <a:noFill/>
        </p:spPr>
        <p:txBody>
          <a:bodyPr wrap="square" lIns="0" rIns="0" rtlCol="0">
            <a:spAutoFit/>
          </a:bodyPr>
          <a:lstStyle/>
          <a:p>
            <a:pPr algn="ctr" rtl="0"/>
            <a:r>
              <a:rPr lang="fr-FR" sz="1050" dirty="0">
                <a:solidFill>
                  <a:schemeClr val="tx1">
                    <a:lumMod val="65000"/>
                    <a:lumOff val="35000"/>
                  </a:schemeClr>
                </a:solidFill>
                <a:latin typeface="Century Gothic" panose="020B0502020202020204" pitchFamily="34" charset="0"/>
              </a:rPr>
              <a:t>vers la cible</a:t>
            </a:r>
          </a:p>
        </p:txBody>
      </p:sp>
      <p:sp>
        <p:nvSpPr>
          <p:cNvPr id="107" name="Rounded Rectangle 106">
            <a:extLst>
              <a:ext uri="{FF2B5EF4-FFF2-40B4-BE49-F238E27FC236}">
                <a16:creationId xmlns:a16="http://schemas.microsoft.com/office/drawing/2014/main" id="{4142C594-CA17-C339-1EE7-DB44D17390D9}"/>
              </a:ext>
            </a:extLst>
          </p:cNvPr>
          <p:cNvSpPr/>
          <p:nvPr/>
        </p:nvSpPr>
        <p:spPr>
          <a:xfrm>
            <a:off x="3382700"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08" name="Rounded Rectangle 107">
            <a:extLst>
              <a:ext uri="{FF2B5EF4-FFF2-40B4-BE49-F238E27FC236}">
                <a16:creationId xmlns:a16="http://schemas.microsoft.com/office/drawing/2014/main" id="{56157602-7DCF-E4FD-0C5B-0D5876FF35C3}"/>
              </a:ext>
            </a:extLst>
          </p:cNvPr>
          <p:cNvSpPr/>
          <p:nvPr/>
        </p:nvSpPr>
        <p:spPr>
          <a:xfrm>
            <a:off x="4117757"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09" name="Rounded Rectangle 108">
            <a:extLst>
              <a:ext uri="{FF2B5EF4-FFF2-40B4-BE49-F238E27FC236}">
                <a16:creationId xmlns:a16="http://schemas.microsoft.com/office/drawing/2014/main" id="{AC01DF64-D43A-C4A4-7403-25DB6BE2813A}"/>
              </a:ext>
            </a:extLst>
          </p:cNvPr>
          <p:cNvSpPr/>
          <p:nvPr/>
        </p:nvSpPr>
        <p:spPr>
          <a:xfrm>
            <a:off x="4852815"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10" name="TextBox 109">
            <a:extLst>
              <a:ext uri="{FF2B5EF4-FFF2-40B4-BE49-F238E27FC236}">
                <a16:creationId xmlns:a16="http://schemas.microsoft.com/office/drawing/2014/main" id="{2A8278EE-693D-D1B1-4CB8-F7433D6A1FBB}"/>
              </a:ext>
            </a:extLst>
          </p:cNvPr>
          <p:cNvSpPr txBox="1"/>
          <p:nvPr/>
        </p:nvSpPr>
        <p:spPr>
          <a:xfrm>
            <a:off x="1078977" y="3823087"/>
            <a:ext cx="2208746" cy="200055"/>
          </a:xfrm>
          <a:prstGeom prst="rect">
            <a:avLst/>
          </a:prstGeom>
          <a:noFill/>
        </p:spPr>
        <p:txBody>
          <a:bodyPr wrap="square" lIns="0" tIns="0" rIns="0" bIns="0" rtlCol="0" anchor="ctr" anchorCtr="0">
            <a:spAutoFit/>
          </a:bodyPr>
          <a:lstStyle/>
          <a:p>
            <a:pPr rtl="0"/>
            <a:r>
              <a:rPr lang="fr-FR" sz="1300">
                <a:latin typeface="Century Gothic" panose="020B0502020202020204" pitchFamily="34" charset="0"/>
              </a:rPr>
              <a:t>Objectif interne n° 1</a:t>
            </a:r>
          </a:p>
        </p:txBody>
      </p:sp>
      <p:pic>
        <p:nvPicPr>
          <p:cNvPr id="111" name="Graphic 110" descr="Badge Suivre avec remplissage uni">
            <a:extLst>
              <a:ext uri="{FF2B5EF4-FFF2-40B4-BE49-F238E27FC236}">
                <a16:creationId xmlns:a16="http://schemas.microsoft.com/office/drawing/2014/main" id="{19EC4C86-FA13-1A9F-3EE0-78E7AACC7B3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4368735"/>
            <a:ext cx="274320" cy="274320"/>
          </a:xfrm>
          <a:prstGeom prst="rect">
            <a:avLst/>
          </a:prstGeom>
        </p:spPr>
      </p:pic>
      <p:sp>
        <p:nvSpPr>
          <p:cNvPr id="112" name="Rounded Rectangle 111">
            <a:extLst>
              <a:ext uri="{FF2B5EF4-FFF2-40B4-BE49-F238E27FC236}">
                <a16:creationId xmlns:a16="http://schemas.microsoft.com/office/drawing/2014/main" id="{E5DA9BBF-B28E-C22A-9358-D533BCD78B25}"/>
              </a:ext>
            </a:extLst>
          </p:cNvPr>
          <p:cNvSpPr/>
          <p:nvPr/>
        </p:nvSpPr>
        <p:spPr>
          <a:xfrm>
            <a:off x="3382700"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13" name="Rounded Rectangle 112">
            <a:extLst>
              <a:ext uri="{FF2B5EF4-FFF2-40B4-BE49-F238E27FC236}">
                <a16:creationId xmlns:a16="http://schemas.microsoft.com/office/drawing/2014/main" id="{027654A0-EE2A-FB08-E1B7-E1604ACAC159}"/>
              </a:ext>
            </a:extLst>
          </p:cNvPr>
          <p:cNvSpPr/>
          <p:nvPr/>
        </p:nvSpPr>
        <p:spPr>
          <a:xfrm>
            <a:off x="4117757"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14" name="Rounded Rectangle 113">
            <a:extLst>
              <a:ext uri="{FF2B5EF4-FFF2-40B4-BE49-F238E27FC236}">
                <a16:creationId xmlns:a16="http://schemas.microsoft.com/office/drawing/2014/main" id="{2D250BFE-77FC-72AE-F5DB-2FC5799E02B5}"/>
              </a:ext>
            </a:extLst>
          </p:cNvPr>
          <p:cNvSpPr/>
          <p:nvPr/>
        </p:nvSpPr>
        <p:spPr>
          <a:xfrm>
            <a:off x="4852815"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15" name="TextBox 114">
            <a:extLst>
              <a:ext uri="{FF2B5EF4-FFF2-40B4-BE49-F238E27FC236}">
                <a16:creationId xmlns:a16="http://schemas.microsoft.com/office/drawing/2014/main" id="{46755469-ED45-E73A-D2DA-329606A1B30E}"/>
              </a:ext>
            </a:extLst>
          </p:cNvPr>
          <p:cNvSpPr txBox="1"/>
          <p:nvPr/>
        </p:nvSpPr>
        <p:spPr>
          <a:xfrm>
            <a:off x="1078977" y="4406835"/>
            <a:ext cx="2208746" cy="200055"/>
          </a:xfrm>
          <a:prstGeom prst="rect">
            <a:avLst/>
          </a:prstGeom>
          <a:noFill/>
        </p:spPr>
        <p:txBody>
          <a:bodyPr wrap="square" lIns="0" tIns="0" rIns="0" bIns="0" rtlCol="0" anchor="ctr" anchorCtr="0">
            <a:spAutoFit/>
          </a:bodyPr>
          <a:lstStyle/>
          <a:p>
            <a:pPr rtl="0"/>
            <a:r>
              <a:rPr lang="fr-FR" sz="1300">
                <a:latin typeface="Century Gothic" panose="020B0502020202020204" pitchFamily="34" charset="0"/>
              </a:rPr>
              <a:t>Deux</a:t>
            </a:r>
          </a:p>
        </p:txBody>
      </p:sp>
      <p:sp>
        <p:nvSpPr>
          <p:cNvPr id="116" name="Rounded Rectangle 115">
            <a:extLst>
              <a:ext uri="{FF2B5EF4-FFF2-40B4-BE49-F238E27FC236}">
                <a16:creationId xmlns:a16="http://schemas.microsoft.com/office/drawing/2014/main" id="{C5BF754C-1352-DF61-6D02-4069083DF35E}"/>
              </a:ext>
            </a:extLst>
          </p:cNvPr>
          <p:cNvSpPr/>
          <p:nvPr/>
        </p:nvSpPr>
        <p:spPr>
          <a:xfrm>
            <a:off x="962333" y="5415017"/>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a:extLst>
              <a:ext uri="{FF2B5EF4-FFF2-40B4-BE49-F238E27FC236}">
                <a16:creationId xmlns:a16="http://schemas.microsoft.com/office/drawing/2014/main" id="{037B6DE7-DB6C-BC5A-85C1-62F072A87613}"/>
              </a:ext>
            </a:extLst>
          </p:cNvPr>
          <p:cNvSpPr/>
          <p:nvPr/>
        </p:nvSpPr>
        <p:spPr>
          <a:xfrm>
            <a:off x="3382700"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18" name="Rounded Rectangle 117">
            <a:extLst>
              <a:ext uri="{FF2B5EF4-FFF2-40B4-BE49-F238E27FC236}">
                <a16:creationId xmlns:a16="http://schemas.microsoft.com/office/drawing/2014/main" id="{523FA936-C2D2-E0DA-104F-2A2D9684D06F}"/>
              </a:ext>
            </a:extLst>
          </p:cNvPr>
          <p:cNvSpPr/>
          <p:nvPr/>
        </p:nvSpPr>
        <p:spPr>
          <a:xfrm>
            <a:off x="4117757"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19" name="Rounded Rectangle 118">
            <a:extLst>
              <a:ext uri="{FF2B5EF4-FFF2-40B4-BE49-F238E27FC236}">
                <a16:creationId xmlns:a16="http://schemas.microsoft.com/office/drawing/2014/main" id="{C9A49668-B758-CE52-3CCA-0A29F6E6D352}"/>
              </a:ext>
            </a:extLst>
          </p:cNvPr>
          <p:cNvSpPr/>
          <p:nvPr/>
        </p:nvSpPr>
        <p:spPr>
          <a:xfrm>
            <a:off x="4852815"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20" name="TextBox 119">
            <a:extLst>
              <a:ext uri="{FF2B5EF4-FFF2-40B4-BE49-F238E27FC236}">
                <a16:creationId xmlns:a16="http://schemas.microsoft.com/office/drawing/2014/main" id="{2C52A0BA-3CF9-5EFB-03A8-27EDED587995}"/>
              </a:ext>
            </a:extLst>
          </p:cNvPr>
          <p:cNvSpPr txBox="1"/>
          <p:nvPr/>
        </p:nvSpPr>
        <p:spPr>
          <a:xfrm>
            <a:off x="1078977" y="4990583"/>
            <a:ext cx="2208746" cy="200055"/>
          </a:xfrm>
          <a:prstGeom prst="rect">
            <a:avLst/>
          </a:prstGeom>
          <a:noFill/>
        </p:spPr>
        <p:txBody>
          <a:bodyPr wrap="square" lIns="0" tIns="0" rIns="0" bIns="0" rtlCol="0" anchor="ctr" anchorCtr="0">
            <a:spAutoFit/>
          </a:bodyPr>
          <a:lstStyle/>
          <a:p>
            <a:pPr rtl="0"/>
            <a:r>
              <a:rPr lang="fr-FR" sz="1300">
                <a:latin typeface="Century Gothic" panose="020B0502020202020204" pitchFamily="34" charset="0"/>
              </a:rPr>
              <a:t>Trois</a:t>
            </a:r>
          </a:p>
        </p:txBody>
      </p:sp>
      <p:pic>
        <p:nvPicPr>
          <p:cNvPr id="121" name="Graphic 120" descr="Badge Suivre avec remplissage uni">
            <a:extLst>
              <a:ext uri="{FF2B5EF4-FFF2-40B4-BE49-F238E27FC236}">
                <a16:creationId xmlns:a16="http://schemas.microsoft.com/office/drawing/2014/main" id="{8DE80A66-FE5D-9C52-79BE-2AA62796591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4585" y="5536231"/>
            <a:ext cx="274320" cy="274320"/>
          </a:xfrm>
          <a:prstGeom prst="rect">
            <a:avLst/>
          </a:prstGeom>
        </p:spPr>
      </p:pic>
      <p:sp>
        <p:nvSpPr>
          <p:cNvPr id="122" name="Rounded Rectangle 121">
            <a:extLst>
              <a:ext uri="{FF2B5EF4-FFF2-40B4-BE49-F238E27FC236}">
                <a16:creationId xmlns:a16="http://schemas.microsoft.com/office/drawing/2014/main" id="{916F08B6-6333-AC55-2F2B-7EB4F34D1FCC}"/>
              </a:ext>
            </a:extLst>
          </p:cNvPr>
          <p:cNvSpPr/>
          <p:nvPr/>
        </p:nvSpPr>
        <p:spPr>
          <a:xfrm>
            <a:off x="3382700"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23" name="Rounded Rectangle 122">
            <a:extLst>
              <a:ext uri="{FF2B5EF4-FFF2-40B4-BE49-F238E27FC236}">
                <a16:creationId xmlns:a16="http://schemas.microsoft.com/office/drawing/2014/main" id="{57A8C196-2BD3-6DEC-1165-C2AD24441C77}"/>
              </a:ext>
            </a:extLst>
          </p:cNvPr>
          <p:cNvSpPr/>
          <p:nvPr/>
        </p:nvSpPr>
        <p:spPr>
          <a:xfrm>
            <a:off x="4117757"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24" name="Rounded Rectangle 123">
            <a:extLst>
              <a:ext uri="{FF2B5EF4-FFF2-40B4-BE49-F238E27FC236}">
                <a16:creationId xmlns:a16="http://schemas.microsoft.com/office/drawing/2014/main" id="{8FA6D306-1057-A14C-6A2A-6F0E1EEE12D9}"/>
              </a:ext>
            </a:extLst>
          </p:cNvPr>
          <p:cNvSpPr/>
          <p:nvPr/>
        </p:nvSpPr>
        <p:spPr>
          <a:xfrm>
            <a:off x="4852815"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25" name="TextBox 124">
            <a:extLst>
              <a:ext uri="{FF2B5EF4-FFF2-40B4-BE49-F238E27FC236}">
                <a16:creationId xmlns:a16="http://schemas.microsoft.com/office/drawing/2014/main" id="{3442D1C5-3647-FB94-2733-FC58F566FD07}"/>
              </a:ext>
            </a:extLst>
          </p:cNvPr>
          <p:cNvSpPr txBox="1"/>
          <p:nvPr/>
        </p:nvSpPr>
        <p:spPr>
          <a:xfrm>
            <a:off x="1078977" y="5574331"/>
            <a:ext cx="2208746" cy="200055"/>
          </a:xfrm>
          <a:prstGeom prst="rect">
            <a:avLst/>
          </a:prstGeom>
          <a:noFill/>
        </p:spPr>
        <p:txBody>
          <a:bodyPr wrap="square" lIns="0" tIns="0" rIns="0" bIns="0" rtlCol="0" anchor="ctr" anchorCtr="0">
            <a:spAutoFit/>
          </a:bodyPr>
          <a:lstStyle/>
          <a:p>
            <a:pPr rtl="0"/>
            <a:r>
              <a:rPr lang="fr-FR" sz="1300">
                <a:latin typeface="Century Gothic" panose="020B0502020202020204" pitchFamily="34" charset="0"/>
              </a:rPr>
              <a:t>Quatre</a:t>
            </a:r>
          </a:p>
        </p:txBody>
      </p:sp>
      <p:sp>
        <p:nvSpPr>
          <p:cNvPr id="129" name="Rounded Rectangle 128">
            <a:extLst>
              <a:ext uri="{FF2B5EF4-FFF2-40B4-BE49-F238E27FC236}">
                <a16:creationId xmlns:a16="http://schemas.microsoft.com/office/drawing/2014/main" id="{EA0378DE-E84C-B206-9C55-D1084B6A8AC3}"/>
              </a:ext>
            </a:extLst>
          </p:cNvPr>
          <p:cNvSpPr/>
          <p:nvPr/>
        </p:nvSpPr>
        <p:spPr>
          <a:xfrm>
            <a:off x="6370791" y="718100"/>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ounded Rectangle 129">
            <a:extLst>
              <a:ext uri="{FF2B5EF4-FFF2-40B4-BE49-F238E27FC236}">
                <a16:creationId xmlns:a16="http://schemas.microsoft.com/office/drawing/2014/main" id="{B3156CB7-B183-9523-C190-3BC0E23C3681}"/>
              </a:ext>
            </a:extLst>
          </p:cNvPr>
          <p:cNvSpPr/>
          <p:nvPr/>
        </p:nvSpPr>
        <p:spPr>
          <a:xfrm>
            <a:off x="6370791" y="1301848"/>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a:extLst>
              <a:ext uri="{FF2B5EF4-FFF2-40B4-BE49-F238E27FC236}">
                <a16:creationId xmlns:a16="http://schemas.microsoft.com/office/drawing/2014/main" id="{3BF96870-5B84-07DD-F8B0-48D6A112F58F}"/>
              </a:ext>
            </a:extLst>
          </p:cNvPr>
          <p:cNvSpPr/>
          <p:nvPr/>
        </p:nvSpPr>
        <p:spPr>
          <a:xfrm>
            <a:off x="6370791" y="188559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a:extLst>
              <a:ext uri="{FF2B5EF4-FFF2-40B4-BE49-F238E27FC236}">
                <a16:creationId xmlns:a16="http://schemas.microsoft.com/office/drawing/2014/main" id="{12E6DFE1-DF57-CEA7-6B78-0C56E4F2E294}"/>
              </a:ext>
            </a:extLst>
          </p:cNvPr>
          <p:cNvSpPr/>
          <p:nvPr/>
        </p:nvSpPr>
        <p:spPr>
          <a:xfrm>
            <a:off x="6370791" y="246934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142F8DC5-3D12-979D-9948-75B563E0B123}"/>
              </a:ext>
            </a:extLst>
          </p:cNvPr>
          <p:cNvSpPr txBox="1"/>
          <p:nvPr/>
        </p:nvSpPr>
        <p:spPr>
          <a:xfrm>
            <a:off x="6370791" y="453768"/>
            <a:ext cx="997096" cy="253916"/>
          </a:xfrm>
          <a:prstGeom prst="rect">
            <a:avLst/>
          </a:prstGeom>
          <a:noFill/>
        </p:spPr>
        <p:txBody>
          <a:bodyPr wrap="square" rtlCol="0">
            <a:spAutoFit/>
          </a:bodyPr>
          <a:lstStyle/>
          <a:p>
            <a:pPr rtl="0"/>
            <a:r>
              <a:rPr lang="fr-FR" sz="1050">
                <a:solidFill>
                  <a:schemeClr val="tx1">
                    <a:lumMod val="65000"/>
                    <a:lumOff val="35000"/>
                  </a:schemeClr>
                </a:solidFill>
                <a:latin typeface="Century Gothic" panose="020B0502020202020204" pitchFamily="34" charset="0"/>
              </a:rPr>
              <a:t>Objectifs</a:t>
            </a:r>
          </a:p>
        </p:txBody>
      </p:sp>
      <p:pic>
        <p:nvPicPr>
          <p:cNvPr id="134" name="Graphic 133" descr="Badge Suivre avec remplissage uni">
            <a:extLst>
              <a:ext uri="{FF2B5EF4-FFF2-40B4-BE49-F238E27FC236}">
                <a16:creationId xmlns:a16="http://schemas.microsoft.com/office/drawing/2014/main" id="{9EE9B47F-DD2F-46E9-E475-0407619E4CE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839314"/>
            <a:ext cx="274320" cy="274320"/>
          </a:xfrm>
          <a:prstGeom prst="rect">
            <a:avLst/>
          </a:prstGeom>
        </p:spPr>
      </p:pic>
      <p:sp>
        <p:nvSpPr>
          <p:cNvPr id="135" name="TextBox 134">
            <a:extLst>
              <a:ext uri="{FF2B5EF4-FFF2-40B4-BE49-F238E27FC236}">
                <a16:creationId xmlns:a16="http://schemas.microsoft.com/office/drawing/2014/main" id="{2E61FBB8-EB10-AFD9-4126-B619668D106C}"/>
              </a:ext>
            </a:extLst>
          </p:cNvPr>
          <p:cNvSpPr txBox="1"/>
          <p:nvPr/>
        </p:nvSpPr>
        <p:spPr>
          <a:xfrm>
            <a:off x="8764108" y="440881"/>
            <a:ext cx="731520" cy="253916"/>
          </a:xfrm>
          <a:prstGeom prst="rect">
            <a:avLst/>
          </a:prstGeom>
          <a:noFill/>
        </p:spPr>
        <p:txBody>
          <a:bodyPr wrap="square" rtlCol="0">
            <a:spAutoFit/>
          </a:bodyPr>
          <a:lstStyle/>
          <a:p>
            <a:pPr algn="ctr" rtl="0"/>
            <a:r>
              <a:rPr lang="fr-FR" sz="1050">
                <a:solidFill>
                  <a:schemeClr val="tx1">
                    <a:lumMod val="65000"/>
                    <a:lumOff val="35000"/>
                  </a:schemeClr>
                </a:solidFill>
                <a:latin typeface="Century Gothic" panose="020B0502020202020204" pitchFamily="34" charset="0"/>
              </a:rPr>
              <a:t>cible</a:t>
            </a:r>
          </a:p>
        </p:txBody>
      </p:sp>
      <p:sp>
        <p:nvSpPr>
          <p:cNvPr id="136" name="TextBox 135">
            <a:extLst>
              <a:ext uri="{FF2B5EF4-FFF2-40B4-BE49-F238E27FC236}">
                <a16:creationId xmlns:a16="http://schemas.microsoft.com/office/drawing/2014/main" id="{CDC63885-F4EC-C696-BD02-C12F2C0D759B}"/>
              </a:ext>
            </a:extLst>
          </p:cNvPr>
          <p:cNvSpPr txBox="1"/>
          <p:nvPr/>
        </p:nvSpPr>
        <p:spPr>
          <a:xfrm>
            <a:off x="9471163" y="440881"/>
            <a:ext cx="731520" cy="253916"/>
          </a:xfrm>
          <a:prstGeom prst="rect">
            <a:avLst/>
          </a:prstGeom>
          <a:noFill/>
        </p:spPr>
        <p:txBody>
          <a:bodyPr wrap="square" rtlCol="0">
            <a:spAutoFit/>
          </a:bodyPr>
          <a:lstStyle/>
          <a:p>
            <a:pPr algn="ctr" rtl="0"/>
            <a:r>
              <a:rPr lang="fr-FR" sz="1050">
                <a:solidFill>
                  <a:schemeClr val="tx1">
                    <a:lumMod val="65000"/>
                    <a:lumOff val="35000"/>
                  </a:schemeClr>
                </a:solidFill>
                <a:latin typeface="Century Gothic" panose="020B0502020202020204" pitchFamily="34" charset="0"/>
              </a:rPr>
              <a:t>actuel</a:t>
            </a:r>
          </a:p>
        </p:txBody>
      </p:sp>
      <p:sp>
        <p:nvSpPr>
          <p:cNvPr id="137" name="TextBox 136">
            <a:extLst>
              <a:ext uri="{FF2B5EF4-FFF2-40B4-BE49-F238E27FC236}">
                <a16:creationId xmlns:a16="http://schemas.microsoft.com/office/drawing/2014/main" id="{7BD7045A-34FC-BE7F-4AC9-79468765B6A7}"/>
              </a:ext>
            </a:extLst>
          </p:cNvPr>
          <p:cNvSpPr txBox="1"/>
          <p:nvPr/>
        </p:nvSpPr>
        <p:spPr>
          <a:xfrm>
            <a:off x="10216317" y="440881"/>
            <a:ext cx="809170" cy="253916"/>
          </a:xfrm>
          <a:prstGeom prst="rect">
            <a:avLst/>
          </a:prstGeom>
          <a:noFill/>
        </p:spPr>
        <p:txBody>
          <a:bodyPr wrap="square" lIns="0" rIns="0" rtlCol="0">
            <a:spAutoFit/>
          </a:bodyPr>
          <a:lstStyle/>
          <a:p>
            <a:pPr algn="ctr" rtl="0"/>
            <a:r>
              <a:rPr lang="fr-FR" sz="1050" dirty="0">
                <a:solidFill>
                  <a:schemeClr val="tx1">
                    <a:lumMod val="65000"/>
                    <a:lumOff val="35000"/>
                  </a:schemeClr>
                </a:solidFill>
                <a:latin typeface="Century Gothic" panose="020B0502020202020204" pitchFamily="34" charset="0"/>
              </a:rPr>
              <a:t>vers la cible</a:t>
            </a:r>
          </a:p>
        </p:txBody>
      </p:sp>
      <p:sp>
        <p:nvSpPr>
          <p:cNvPr id="138" name="Rounded Rectangle 137">
            <a:extLst>
              <a:ext uri="{FF2B5EF4-FFF2-40B4-BE49-F238E27FC236}">
                <a16:creationId xmlns:a16="http://schemas.microsoft.com/office/drawing/2014/main" id="{435CE37E-C0ED-CAD1-674A-EC3C9340B22F}"/>
              </a:ext>
            </a:extLst>
          </p:cNvPr>
          <p:cNvSpPr/>
          <p:nvPr/>
        </p:nvSpPr>
        <p:spPr>
          <a:xfrm>
            <a:off x="8791158"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39" name="Rounded Rectangle 138">
            <a:extLst>
              <a:ext uri="{FF2B5EF4-FFF2-40B4-BE49-F238E27FC236}">
                <a16:creationId xmlns:a16="http://schemas.microsoft.com/office/drawing/2014/main" id="{98F8B698-B155-5DA5-6B85-E6E98E0BB099}"/>
              </a:ext>
            </a:extLst>
          </p:cNvPr>
          <p:cNvSpPr/>
          <p:nvPr/>
        </p:nvSpPr>
        <p:spPr>
          <a:xfrm>
            <a:off x="9526215"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40" name="Rounded Rectangle 139">
            <a:extLst>
              <a:ext uri="{FF2B5EF4-FFF2-40B4-BE49-F238E27FC236}">
                <a16:creationId xmlns:a16="http://schemas.microsoft.com/office/drawing/2014/main" id="{31FAF99F-9D8B-87F6-411D-1CB4EC01B755}"/>
              </a:ext>
            </a:extLst>
          </p:cNvPr>
          <p:cNvSpPr/>
          <p:nvPr/>
        </p:nvSpPr>
        <p:spPr>
          <a:xfrm>
            <a:off x="10261273" y="793594"/>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41" name="TextBox 140">
            <a:extLst>
              <a:ext uri="{FF2B5EF4-FFF2-40B4-BE49-F238E27FC236}">
                <a16:creationId xmlns:a16="http://schemas.microsoft.com/office/drawing/2014/main" id="{8D7E1DC6-F9FF-CD93-5F44-46A55F898684}"/>
              </a:ext>
            </a:extLst>
          </p:cNvPr>
          <p:cNvSpPr txBox="1"/>
          <p:nvPr/>
        </p:nvSpPr>
        <p:spPr>
          <a:xfrm>
            <a:off x="6487435" y="877414"/>
            <a:ext cx="2208746" cy="200055"/>
          </a:xfrm>
          <a:prstGeom prst="rect">
            <a:avLst/>
          </a:prstGeom>
          <a:noFill/>
        </p:spPr>
        <p:txBody>
          <a:bodyPr wrap="square" lIns="0" tIns="0" rIns="0" bIns="0" rtlCol="0" anchor="ctr" anchorCtr="0">
            <a:spAutoFit/>
          </a:bodyPr>
          <a:lstStyle/>
          <a:p>
            <a:pPr rtl="0"/>
            <a:r>
              <a:rPr lang="fr-FR" sz="1300">
                <a:latin typeface="Century Gothic" panose="020B0502020202020204" pitchFamily="34" charset="0"/>
              </a:rPr>
              <a:t>Objectif client n° 1</a:t>
            </a:r>
          </a:p>
        </p:txBody>
      </p:sp>
      <p:pic>
        <p:nvPicPr>
          <p:cNvPr id="142" name="Graphic 141" descr="Badge Suivre avec remplissage uni">
            <a:extLst>
              <a:ext uri="{FF2B5EF4-FFF2-40B4-BE49-F238E27FC236}">
                <a16:creationId xmlns:a16="http://schemas.microsoft.com/office/drawing/2014/main" id="{DD3F63FD-5528-75ED-19A1-2491E991CAD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1423062"/>
            <a:ext cx="274320" cy="274320"/>
          </a:xfrm>
          <a:prstGeom prst="rect">
            <a:avLst/>
          </a:prstGeom>
        </p:spPr>
      </p:pic>
      <p:sp>
        <p:nvSpPr>
          <p:cNvPr id="143" name="Rounded Rectangle 142">
            <a:extLst>
              <a:ext uri="{FF2B5EF4-FFF2-40B4-BE49-F238E27FC236}">
                <a16:creationId xmlns:a16="http://schemas.microsoft.com/office/drawing/2014/main" id="{DD685DBD-B5CE-D888-046C-C2D98462C146}"/>
              </a:ext>
            </a:extLst>
          </p:cNvPr>
          <p:cNvSpPr/>
          <p:nvPr/>
        </p:nvSpPr>
        <p:spPr>
          <a:xfrm>
            <a:off x="8791158"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44" name="Rounded Rectangle 143">
            <a:extLst>
              <a:ext uri="{FF2B5EF4-FFF2-40B4-BE49-F238E27FC236}">
                <a16:creationId xmlns:a16="http://schemas.microsoft.com/office/drawing/2014/main" id="{0AB1E326-6134-103B-F410-C543A7AFD0F7}"/>
              </a:ext>
            </a:extLst>
          </p:cNvPr>
          <p:cNvSpPr/>
          <p:nvPr/>
        </p:nvSpPr>
        <p:spPr>
          <a:xfrm>
            <a:off x="9526215"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45" name="Rounded Rectangle 144">
            <a:extLst>
              <a:ext uri="{FF2B5EF4-FFF2-40B4-BE49-F238E27FC236}">
                <a16:creationId xmlns:a16="http://schemas.microsoft.com/office/drawing/2014/main" id="{9830541A-C81E-84D9-3E97-6FC4D947D443}"/>
              </a:ext>
            </a:extLst>
          </p:cNvPr>
          <p:cNvSpPr/>
          <p:nvPr/>
        </p:nvSpPr>
        <p:spPr>
          <a:xfrm>
            <a:off x="10261273" y="1377342"/>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46" name="TextBox 145">
            <a:extLst>
              <a:ext uri="{FF2B5EF4-FFF2-40B4-BE49-F238E27FC236}">
                <a16:creationId xmlns:a16="http://schemas.microsoft.com/office/drawing/2014/main" id="{122F3802-4B5C-D607-8FAC-84DBB66EFA13}"/>
              </a:ext>
            </a:extLst>
          </p:cNvPr>
          <p:cNvSpPr txBox="1"/>
          <p:nvPr/>
        </p:nvSpPr>
        <p:spPr>
          <a:xfrm>
            <a:off x="6487435" y="1461162"/>
            <a:ext cx="2208746" cy="200055"/>
          </a:xfrm>
          <a:prstGeom prst="rect">
            <a:avLst/>
          </a:prstGeom>
          <a:noFill/>
        </p:spPr>
        <p:txBody>
          <a:bodyPr wrap="square" lIns="0" tIns="0" rIns="0" bIns="0" rtlCol="0" anchor="ctr" anchorCtr="0">
            <a:spAutoFit/>
          </a:bodyPr>
          <a:lstStyle/>
          <a:p>
            <a:pPr rtl="0"/>
            <a:r>
              <a:rPr lang="fr-FR" sz="1300">
                <a:latin typeface="Century Gothic" panose="020B0502020202020204" pitchFamily="34" charset="0"/>
              </a:rPr>
              <a:t>Deux</a:t>
            </a:r>
          </a:p>
        </p:txBody>
      </p:sp>
      <p:sp>
        <p:nvSpPr>
          <p:cNvPr id="147" name="Rounded Rectangle 146">
            <a:extLst>
              <a:ext uri="{FF2B5EF4-FFF2-40B4-BE49-F238E27FC236}">
                <a16:creationId xmlns:a16="http://schemas.microsoft.com/office/drawing/2014/main" id="{661AD70A-2EFB-EBE9-6B97-60C0FF892224}"/>
              </a:ext>
            </a:extLst>
          </p:cNvPr>
          <p:cNvSpPr/>
          <p:nvPr/>
        </p:nvSpPr>
        <p:spPr>
          <a:xfrm>
            <a:off x="6370791" y="2469344"/>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a:extLst>
              <a:ext uri="{FF2B5EF4-FFF2-40B4-BE49-F238E27FC236}">
                <a16:creationId xmlns:a16="http://schemas.microsoft.com/office/drawing/2014/main" id="{B73A5713-246A-9586-99E5-DD6FA5E90676}"/>
              </a:ext>
            </a:extLst>
          </p:cNvPr>
          <p:cNvSpPr/>
          <p:nvPr/>
        </p:nvSpPr>
        <p:spPr>
          <a:xfrm>
            <a:off x="8791158"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49" name="Rounded Rectangle 148">
            <a:extLst>
              <a:ext uri="{FF2B5EF4-FFF2-40B4-BE49-F238E27FC236}">
                <a16:creationId xmlns:a16="http://schemas.microsoft.com/office/drawing/2014/main" id="{8C082FC5-D763-7870-4027-7F768834020B}"/>
              </a:ext>
            </a:extLst>
          </p:cNvPr>
          <p:cNvSpPr/>
          <p:nvPr/>
        </p:nvSpPr>
        <p:spPr>
          <a:xfrm>
            <a:off x="9526215"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50" name="Rounded Rectangle 149">
            <a:extLst>
              <a:ext uri="{FF2B5EF4-FFF2-40B4-BE49-F238E27FC236}">
                <a16:creationId xmlns:a16="http://schemas.microsoft.com/office/drawing/2014/main" id="{7768853E-764C-11A5-45C0-CFD30BC91ED5}"/>
              </a:ext>
            </a:extLst>
          </p:cNvPr>
          <p:cNvSpPr/>
          <p:nvPr/>
        </p:nvSpPr>
        <p:spPr>
          <a:xfrm>
            <a:off x="10261273" y="1961090"/>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51" name="TextBox 150">
            <a:extLst>
              <a:ext uri="{FF2B5EF4-FFF2-40B4-BE49-F238E27FC236}">
                <a16:creationId xmlns:a16="http://schemas.microsoft.com/office/drawing/2014/main" id="{5FC363A5-D6A5-90E4-45A8-838BBD013F36}"/>
              </a:ext>
            </a:extLst>
          </p:cNvPr>
          <p:cNvSpPr txBox="1"/>
          <p:nvPr/>
        </p:nvSpPr>
        <p:spPr>
          <a:xfrm>
            <a:off x="6487435" y="2044910"/>
            <a:ext cx="2208746" cy="200055"/>
          </a:xfrm>
          <a:prstGeom prst="rect">
            <a:avLst/>
          </a:prstGeom>
          <a:noFill/>
        </p:spPr>
        <p:txBody>
          <a:bodyPr wrap="square" lIns="0" tIns="0" rIns="0" bIns="0" rtlCol="0" anchor="ctr" anchorCtr="0">
            <a:spAutoFit/>
          </a:bodyPr>
          <a:lstStyle/>
          <a:p>
            <a:pPr rtl="0"/>
            <a:r>
              <a:rPr lang="fr-FR" sz="1300">
                <a:latin typeface="Century Gothic" panose="020B0502020202020204" pitchFamily="34" charset="0"/>
              </a:rPr>
              <a:t>Objectif n° 1</a:t>
            </a:r>
          </a:p>
        </p:txBody>
      </p:sp>
      <p:pic>
        <p:nvPicPr>
          <p:cNvPr id="152" name="Graphic 151" descr="Badge Suivre avec remplissage uni">
            <a:extLst>
              <a:ext uri="{FF2B5EF4-FFF2-40B4-BE49-F238E27FC236}">
                <a16:creationId xmlns:a16="http://schemas.microsoft.com/office/drawing/2014/main" id="{970B9001-1B9D-AEFC-3021-0CD9497ED39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2590558"/>
            <a:ext cx="274320" cy="274320"/>
          </a:xfrm>
          <a:prstGeom prst="rect">
            <a:avLst/>
          </a:prstGeom>
        </p:spPr>
      </p:pic>
      <p:sp>
        <p:nvSpPr>
          <p:cNvPr id="153" name="Rounded Rectangle 152">
            <a:extLst>
              <a:ext uri="{FF2B5EF4-FFF2-40B4-BE49-F238E27FC236}">
                <a16:creationId xmlns:a16="http://schemas.microsoft.com/office/drawing/2014/main" id="{3ECA189F-2F2B-0DFD-ADB1-A5A4EB4BDAC1}"/>
              </a:ext>
            </a:extLst>
          </p:cNvPr>
          <p:cNvSpPr/>
          <p:nvPr/>
        </p:nvSpPr>
        <p:spPr>
          <a:xfrm>
            <a:off x="8791158"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54" name="Rounded Rectangle 153">
            <a:extLst>
              <a:ext uri="{FF2B5EF4-FFF2-40B4-BE49-F238E27FC236}">
                <a16:creationId xmlns:a16="http://schemas.microsoft.com/office/drawing/2014/main" id="{A8D07499-AA7B-CB71-9CE4-25C414B4A170}"/>
              </a:ext>
            </a:extLst>
          </p:cNvPr>
          <p:cNvSpPr/>
          <p:nvPr/>
        </p:nvSpPr>
        <p:spPr>
          <a:xfrm>
            <a:off x="9526215"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55" name="Rounded Rectangle 154">
            <a:extLst>
              <a:ext uri="{FF2B5EF4-FFF2-40B4-BE49-F238E27FC236}">
                <a16:creationId xmlns:a16="http://schemas.microsoft.com/office/drawing/2014/main" id="{6D821AB0-A7CE-22C1-4712-379006FE7F8A}"/>
              </a:ext>
            </a:extLst>
          </p:cNvPr>
          <p:cNvSpPr/>
          <p:nvPr/>
        </p:nvSpPr>
        <p:spPr>
          <a:xfrm>
            <a:off x="10261273" y="2544838"/>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56" name="TextBox 155">
            <a:extLst>
              <a:ext uri="{FF2B5EF4-FFF2-40B4-BE49-F238E27FC236}">
                <a16:creationId xmlns:a16="http://schemas.microsoft.com/office/drawing/2014/main" id="{5C998A96-4157-0166-ACD9-457CACCA0484}"/>
              </a:ext>
            </a:extLst>
          </p:cNvPr>
          <p:cNvSpPr txBox="1"/>
          <p:nvPr/>
        </p:nvSpPr>
        <p:spPr>
          <a:xfrm>
            <a:off x="6487435" y="2628658"/>
            <a:ext cx="2208746" cy="200055"/>
          </a:xfrm>
          <a:prstGeom prst="rect">
            <a:avLst/>
          </a:prstGeom>
          <a:noFill/>
        </p:spPr>
        <p:txBody>
          <a:bodyPr wrap="square" lIns="0" tIns="0" rIns="0" bIns="0" rtlCol="0" anchor="ctr" anchorCtr="0">
            <a:spAutoFit/>
          </a:bodyPr>
          <a:lstStyle/>
          <a:p>
            <a:pPr rtl="0"/>
            <a:r>
              <a:rPr lang="fr-FR" sz="1300">
                <a:latin typeface="Century Gothic" panose="020B0502020202020204" pitchFamily="34" charset="0"/>
              </a:rPr>
              <a:t>Objectif n° 1</a:t>
            </a:r>
          </a:p>
        </p:txBody>
      </p:sp>
      <p:pic>
        <p:nvPicPr>
          <p:cNvPr id="158" name="Graphic 157" descr="Badge Point d’interrogation avec remplissage uni">
            <a:extLst>
              <a:ext uri="{FF2B5EF4-FFF2-40B4-BE49-F238E27FC236}">
                <a16:creationId xmlns:a16="http://schemas.microsoft.com/office/drawing/2014/main" id="{E8E46B3A-76C4-BE5A-55DC-C519399C2F2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068666" y="4950514"/>
            <a:ext cx="274320" cy="274320"/>
          </a:xfrm>
          <a:prstGeom prst="rect">
            <a:avLst/>
          </a:prstGeom>
        </p:spPr>
      </p:pic>
      <p:sp>
        <p:nvSpPr>
          <p:cNvPr id="159" name="Rounded Rectangle 158">
            <a:extLst>
              <a:ext uri="{FF2B5EF4-FFF2-40B4-BE49-F238E27FC236}">
                <a16:creationId xmlns:a16="http://schemas.microsoft.com/office/drawing/2014/main" id="{D9E2A255-E310-4309-BCB8-34916C0FDBFF}"/>
              </a:ext>
            </a:extLst>
          </p:cNvPr>
          <p:cNvSpPr/>
          <p:nvPr/>
        </p:nvSpPr>
        <p:spPr>
          <a:xfrm>
            <a:off x="6370791" y="3663773"/>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ounded Rectangle 159">
            <a:extLst>
              <a:ext uri="{FF2B5EF4-FFF2-40B4-BE49-F238E27FC236}">
                <a16:creationId xmlns:a16="http://schemas.microsoft.com/office/drawing/2014/main" id="{828D3662-36B5-63D1-6CA5-5C71443AF586}"/>
              </a:ext>
            </a:extLst>
          </p:cNvPr>
          <p:cNvSpPr/>
          <p:nvPr/>
        </p:nvSpPr>
        <p:spPr>
          <a:xfrm>
            <a:off x="6370791" y="4247521"/>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a:extLst>
              <a:ext uri="{FF2B5EF4-FFF2-40B4-BE49-F238E27FC236}">
                <a16:creationId xmlns:a16="http://schemas.microsoft.com/office/drawing/2014/main" id="{80F9EE9E-E42F-414C-BA32-80B668A3113B}"/>
              </a:ext>
            </a:extLst>
          </p:cNvPr>
          <p:cNvSpPr/>
          <p:nvPr/>
        </p:nvSpPr>
        <p:spPr>
          <a:xfrm>
            <a:off x="6370791" y="4831269"/>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a:extLst>
              <a:ext uri="{FF2B5EF4-FFF2-40B4-BE49-F238E27FC236}">
                <a16:creationId xmlns:a16="http://schemas.microsoft.com/office/drawing/2014/main" id="{AFB8CD3A-D990-10DB-D95A-36D051DC25D0}"/>
              </a:ext>
            </a:extLst>
          </p:cNvPr>
          <p:cNvSpPr/>
          <p:nvPr/>
        </p:nvSpPr>
        <p:spPr>
          <a:xfrm>
            <a:off x="6370791" y="5415016"/>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F7A49DD5-9382-B913-1848-6BDDA4602B5F}"/>
              </a:ext>
            </a:extLst>
          </p:cNvPr>
          <p:cNvSpPr txBox="1"/>
          <p:nvPr/>
        </p:nvSpPr>
        <p:spPr>
          <a:xfrm>
            <a:off x="6370791" y="3399441"/>
            <a:ext cx="997096" cy="253916"/>
          </a:xfrm>
          <a:prstGeom prst="rect">
            <a:avLst/>
          </a:prstGeom>
          <a:noFill/>
        </p:spPr>
        <p:txBody>
          <a:bodyPr wrap="square" rtlCol="0">
            <a:spAutoFit/>
          </a:bodyPr>
          <a:lstStyle/>
          <a:p>
            <a:pPr rtl="0"/>
            <a:r>
              <a:rPr lang="fr-FR" sz="1050">
                <a:solidFill>
                  <a:schemeClr val="tx1">
                    <a:lumMod val="65000"/>
                    <a:lumOff val="35000"/>
                  </a:schemeClr>
                </a:solidFill>
                <a:latin typeface="Century Gothic" panose="020B0502020202020204" pitchFamily="34" charset="0"/>
              </a:rPr>
              <a:t>Objectifs</a:t>
            </a:r>
          </a:p>
        </p:txBody>
      </p:sp>
      <p:sp>
        <p:nvSpPr>
          <p:cNvPr id="165" name="TextBox 164">
            <a:extLst>
              <a:ext uri="{FF2B5EF4-FFF2-40B4-BE49-F238E27FC236}">
                <a16:creationId xmlns:a16="http://schemas.microsoft.com/office/drawing/2014/main" id="{CCDFF0F6-2E1F-26A1-0DA5-681E9C54BEAB}"/>
              </a:ext>
            </a:extLst>
          </p:cNvPr>
          <p:cNvSpPr txBox="1"/>
          <p:nvPr/>
        </p:nvSpPr>
        <p:spPr>
          <a:xfrm>
            <a:off x="8764108" y="3386554"/>
            <a:ext cx="731520" cy="253916"/>
          </a:xfrm>
          <a:prstGeom prst="rect">
            <a:avLst/>
          </a:prstGeom>
          <a:noFill/>
        </p:spPr>
        <p:txBody>
          <a:bodyPr wrap="square" rtlCol="0">
            <a:spAutoFit/>
          </a:bodyPr>
          <a:lstStyle/>
          <a:p>
            <a:pPr algn="ctr" rtl="0"/>
            <a:r>
              <a:rPr lang="fr-FR" sz="1050">
                <a:solidFill>
                  <a:schemeClr val="tx1">
                    <a:lumMod val="65000"/>
                    <a:lumOff val="35000"/>
                  </a:schemeClr>
                </a:solidFill>
                <a:latin typeface="Century Gothic" panose="020B0502020202020204" pitchFamily="34" charset="0"/>
              </a:rPr>
              <a:t>cible</a:t>
            </a:r>
          </a:p>
        </p:txBody>
      </p:sp>
      <p:sp>
        <p:nvSpPr>
          <p:cNvPr id="166" name="TextBox 165">
            <a:extLst>
              <a:ext uri="{FF2B5EF4-FFF2-40B4-BE49-F238E27FC236}">
                <a16:creationId xmlns:a16="http://schemas.microsoft.com/office/drawing/2014/main" id="{79D54E9E-A7B3-62BE-BAC6-CCB6FD7DF0C3}"/>
              </a:ext>
            </a:extLst>
          </p:cNvPr>
          <p:cNvSpPr txBox="1"/>
          <p:nvPr/>
        </p:nvSpPr>
        <p:spPr>
          <a:xfrm>
            <a:off x="9471163" y="3386554"/>
            <a:ext cx="731520" cy="253916"/>
          </a:xfrm>
          <a:prstGeom prst="rect">
            <a:avLst/>
          </a:prstGeom>
          <a:noFill/>
        </p:spPr>
        <p:txBody>
          <a:bodyPr wrap="square" rtlCol="0">
            <a:spAutoFit/>
          </a:bodyPr>
          <a:lstStyle/>
          <a:p>
            <a:pPr algn="ctr" rtl="0"/>
            <a:r>
              <a:rPr lang="fr-FR" sz="1050">
                <a:solidFill>
                  <a:schemeClr val="tx1">
                    <a:lumMod val="65000"/>
                    <a:lumOff val="35000"/>
                  </a:schemeClr>
                </a:solidFill>
                <a:latin typeface="Century Gothic" panose="020B0502020202020204" pitchFamily="34" charset="0"/>
              </a:rPr>
              <a:t>actuel</a:t>
            </a:r>
          </a:p>
        </p:txBody>
      </p:sp>
      <p:sp>
        <p:nvSpPr>
          <p:cNvPr id="167" name="TextBox 166">
            <a:extLst>
              <a:ext uri="{FF2B5EF4-FFF2-40B4-BE49-F238E27FC236}">
                <a16:creationId xmlns:a16="http://schemas.microsoft.com/office/drawing/2014/main" id="{317770DE-8389-C383-6DEA-7134D882BDAE}"/>
              </a:ext>
            </a:extLst>
          </p:cNvPr>
          <p:cNvSpPr txBox="1"/>
          <p:nvPr/>
        </p:nvSpPr>
        <p:spPr>
          <a:xfrm>
            <a:off x="10216317" y="3386554"/>
            <a:ext cx="846726" cy="253916"/>
          </a:xfrm>
          <a:prstGeom prst="rect">
            <a:avLst/>
          </a:prstGeom>
          <a:noFill/>
        </p:spPr>
        <p:txBody>
          <a:bodyPr wrap="square" lIns="0" rIns="0" rtlCol="0">
            <a:spAutoFit/>
          </a:bodyPr>
          <a:lstStyle/>
          <a:p>
            <a:pPr algn="ctr" rtl="0"/>
            <a:r>
              <a:rPr lang="fr-FR" sz="1050" dirty="0">
                <a:solidFill>
                  <a:schemeClr val="tx1">
                    <a:lumMod val="65000"/>
                    <a:lumOff val="35000"/>
                  </a:schemeClr>
                </a:solidFill>
                <a:latin typeface="Century Gothic" panose="020B0502020202020204" pitchFamily="34" charset="0"/>
              </a:rPr>
              <a:t>vers la cible</a:t>
            </a:r>
          </a:p>
        </p:txBody>
      </p:sp>
      <p:sp>
        <p:nvSpPr>
          <p:cNvPr id="168" name="Rounded Rectangle 167">
            <a:extLst>
              <a:ext uri="{FF2B5EF4-FFF2-40B4-BE49-F238E27FC236}">
                <a16:creationId xmlns:a16="http://schemas.microsoft.com/office/drawing/2014/main" id="{EA7C3B80-7960-1C0D-EC7A-1E63CBB99222}"/>
              </a:ext>
            </a:extLst>
          </p:cNvPr>
          <p:cNvSpPr/>
          <p:nvPr/>
        </p:nvSpPr>
        <p:spPr>
          <a:xfrm>
            <a:off x="8791158"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69" name="Rounded Rectangle 168">
            <a:extLst>
              <a:ext uri="{FF2B5EF4-FFF2-40B4-BE49-F238E27FC236}">
                <a16:creationId xmlns:a16="http://schemas.microsoft.com/office/drawing/2014/main" id="{187F8C4F-0397-0466-3038-960E0A14F899}"/>
              </a:ext>
            </a:extLst>
          </p:cNvPr>
          <p:cNvSpPr/>
          <p:nvPr/>
        </p:nvSpPr>
        <p:spPr>
          <a:xfrm>
            <a:off x="9526215"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70" name="Rounded Rectangle 169">
            <a:extLst>
              <a:ext uri="{FF2B5EF4-FFF2-40B4-BE49-F238E27FC236}">
                <a16:creationId xmlns:a16="http://schemas.microsoft.com/office/drawing/2014/main" id="{8604D8DE-DBA8-550C-5CEC-ECE75AEB5796}"/>
              </a:ext>
            </a:extLst>
          </p:cNvPr>
          <p:cNvSpPr/>
          <p:nvPr/>
        </p:nvSpPr>
        <p:spPr>
          <a:xfrm>
            <a:off x="10261273" y="3739267"/>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71" name="TextBox 170">
            <a:extLst>
              <a:ext uri="{FF2B5EF4-FFF2-40B4-BE49-F238E27FC236}">
                <a16:creationId xmlns:a16="http://schemas.microsoft.com/office/drawing/2014/main" id="{AE6F83BA-ED7E-6456-5691-66E41EDB3E6D}"/>
              </a:ext>
            </a:extLst>
          </p:cNvPr>
          <p:cNvSpPr txBox="1"/>
          <p:nvPr/>
        </p:nvSpPr>
        <p:spPr>
          <a:xfrm>
            <a:off x="6487435" y="3723060"/>
            <a:ext cx="2208746" cy="400110"/>
          </a:xfrm>
          <a:prstGeom prst="rect">
            <a:avLst/>
          </a:prstGeom>
          <a:noFill/>
        </p:spPr>
        <p:txBody>
          <a:bodyPr wrap="square" lIns="0" tIns="0" rIns="0" bIns="0" rtlCol="0" anchor="ctr" anchorCtr="0">
            <a:spAutoFit/>
          </a:bodyPr>
          <a:lstStyle/>
          <a:p>
            <a:pPr rtl="0"/>
            <a:r>
              <a:rPr lang="fr-FR" sz="1300">
                <a:latin typeface="Century Gothic" panose="020B0502020202020204" pitchFamily="34" charset="0"/>
              </a:rPr>
              <a:t>Objectif apprentissage et croissance n° 1</a:t>
            </a:r>
          </a:p>
        </p:txBody>
      </p:sp>
      <p:pic>
        <p:nvPicPr>
          <p:cNvPr id="172" name="Graphic 171" descr="Badge Suivre avec remplissage uni">
            <a:extLst>
              <a:ext uri="{FF2B5EF4-FFF2-40B4-BE49-F238E27FC236}">
                <a16:creationId xmlns:a16="http://schemas.microsoft.com/office/drawing/2014/main" id="{B670F7DA-B3F6-07E1-9B5A-4D3247F7052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4368735"/>
            <a:ext cx="274320" cy="274320"/>
          </a:xfrm>
          <a:prstGeom prst="rect">
            <a:avLst/>
          </a:prstGeom>
        </p:spPr>
      </p:pic>
      <p:sp>
        <p:nvSpPr>
          <p:cNvPr id="173" name="Rounded Rectangle 172">
            <a:extLst>
              <a:ext uri="{FF2B5EF4-FFF2-40B4-BE49-F238E27FC236}">
                <a16:creationId xmlns:a16="http://schemas.microsoft.com/office/drawing/2014/main" id="{E315A7D2-F379-B886-A50E-6353E698D440}"/>
              </a:ext>
            </a:extLst>
          </p:cNvPr>
          <p:cNvSpPr/>
          <p:nvPr/>
        </p:nvSpPr>
        <p:spPr>
          <a:xfrm>
            <a:off x="8791158"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74" name="Rounded Rectangle 173">
            <a:extLst>
              <a:ext uri="{FF2B5EF4-FFF2-40B4-BE49-F238E27FC236}">
                <a16:creationId xmlns:a16="http://schemas.microsoft.com/office/drawing/2014/main" id="{3F9A31A7-38BC-AB20-2A90-A095E8FA211E}"/>
              </a:ext>
            </a:extLst>
          </p:cNvPr>
          <p:cNvSpPr/>
          <p:nvPr/>
        </p:nvSpPr>
        <p:spPr>
          <a:xfrm>
            <a:off x="9526215"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75" name="Rounded Rectangle 174">
            <a:extLst>
              <a:ext uri="{FF2B5EF4-FFF2-40B4-BE49-F238E27FC236}">
                <a16:creationId xmlns:a16="http://schemas.microsoft.com/office/drawing/2014/main" id="{028DB156-0D74-C35E-CF65-98A56608DC00}"/>
              </a:ext>
            </a:extLst>
          </p:cNvPr>
          <p:cNvSpPr/>
          <p:nvPr/>
        </p:nvSpPr>
        <p:spPr>
          <a:xfrm>
            <a:off x="10261273" y="4323015"/>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76" name="TextBox 175">
            <a:extLst>
              <a:ext uri="{FF2B5EF4-FFF2-40B4-BE49-F238E27FC236}">
                <a16:creationId xmlns:a16="http://schemas.microsoft.com/office/drawing/2014/main" id="{4507CBD0-1DB7-375F-886F-717BC18A1EEC}"/>
              </a:ext>
            </a:extLst>
          </p:cNvPr>
          <p:cNvSpPr txBox="1"/>
          <p:nvPr/>
        </p:nvSpPr>
        <p:spPr>
          <a:xfrm>
            <a:off x="6487435" y="4406835"/>
            <a:ext cx="2208746" cy="200055"/>
          </a:xfrm>
          <a:prstGeom prst="rect">
            <a:avLst/>
          </a:prstGeom>
          <a:noFill/>
        </p:spPr>
        <p:txBody>
          <a:bodyPr wrap="square" lIns="0" tIns="0" rIns="0" bIns="0" rtlCol="0" anchor="ctr" anchorCtr="0">
            <a:spAutoFit/>
          </a:bodyPr>
          <a:lstStyle/>
          <a:p>
            <a:pPr rtl="0"/>
            <a:r>
              <a:rPr lang="fr-FR" sz="1300">
                <a:latin typeface="Century Gothic" panose="020B0502020202020204" pitchFamily="34" charset="0"/>
              </a:rPr>
              <a:t>Deux</a:t>
            </a:r>
          </a:p>
        </p:txBody>
      </p:sp>
      <p:sp>
        <p:nvSpPr>
          <p:cNvPr id="177" name="Rounded Rectangle 176">
            <a:extLst>
              <a:ext uri="{FF2B5EF4-FFF2-40B4-BE49-F238E27FC236}">
                <a16:creationId xmlns:a16="http://schemas.microsoft.com/office/drawing/2014/main" id="{74DB90D8-0C0C-FD37-14EE-0824C5CAFE72}"/>
              </a:ext>
            </a:extLst>
          </p:cNvPr>
          <p:cNvSpPr/>
          <p:nvPr/>
        </p:nvSpPr>
        <p:spPr>
          <a:xfrm>
            <a:off x="6370791" y="5415017"/>
            <a:ext cx="4654696" cy="51674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a:extLst>
              <a:ext uri="{FF2B5EF4-FFF2-40B4-BE49-F238E27FC236}">
                <a16:creationId xmlns:a16="http://schemas.microsoft.com/office/drawing/2014/main" id="{1DA5C5F3-A829-45F1-07EA-6AB42309DFF1}"/>
              </a:ext>
            </a:extLst>
          </p:cNvPr>
          <p:cNvSpPr/>
          <p:nvPr/>
        </p:nvSpPr>
        <p:spPr>
          <a:xfrm>
            <a:off x="8791158"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79" name="Rounded Rectangle 178">
            <a:extLst>
              <a:ext uri="{FF2B5EF4-FFF2-40B4-BE49-F238E27FC236}">
                <a16:creationId xmlns:a16="http://schemas.microsoft.com/office/drawing/2014/main" id="{742C2EB3-D750-192B-9A0C-A3962682ABA9}"/>
              </a:ext>
            </a:extLst>
          </p:cNvPr>
          <p:cNvSpPr/>
          <p:nvPr/>
        </p:nvSpPr>
        <p:spPr>
          <a:xfrm>
            <a:off x="9526215"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80" name="Rounded Rectangle 179">
            <a:extLst>
              <a:ext uri="{FF2B5EF4-FFF2-40B4-BE49-F238E27FC236}">
                <a16:creationId xmlns:a16="http://schemas.microsoft.com/office/drawing/2014/main" id="{4EE9E209-49AE-AABA-D5A9-EF1201637F4C}"/>
              </a:ext>
            </a:extLst>
          </p:cNvPr>
          <p:cNvSpPr/>
          <p:nvPr/>
        </p:nvSpPr>
        <p:spPr>
          <a:xfrm>
            <a:off x="10261273" y="4906763"/>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81" name="TextBox 180">
            <a:extLst>
              <a:ext uri="{FF2B5EF4-FFF2-40B4-BE49-F238E27FC236}">
                <a16:creationId xmlns:a16="http://schemas.microsoft.com/office/drawing/2014/main" id="{EB4FE738-F820-4217-770F-D6A6854674E1}"/>
              </a:ext>
            </a:extLst>
          </p:cNvPr>
          <p:cNvSpPr txBox="1"/>
          <p:nvPr/>
        </p:nvSpPr>
        <p:spPr>
          <a:xfrm>
            <a:off x="6487435" y="4990583"/>
            <a:ext cx="2208746" cy="200055"/>
          </a:xfrm>
          <a:prstGeom prst="rect">
            <a:avLst/>
          </a:prstGeom>
          <a:noFill/>
        </p:spPr>
        <p:txBody>
          <a:bodyPr wrap="square" lIns="0" tIns="0" rIns="0" bIns="0" rtlCol="0" anchor="ctr" anchorCtr="0">
            <a:spAutoFit/>
          </a:bodyPr>
          <a:lstStyle/>
          <a:p>
            <a:pPr rtl="0"/>
            <a:r>
              <a:rPr lang="fr-FR" sz="1300">
                <a:latin typeface="Century Gothic" panose="020B0502020202020204" pitchFamily="34" charset="0"/>
              </a:rPr>
              <a:t>Trois</a:t>
            </a:r>
          </a:p>
        </p:txBody>
      </p:sp>
      <p:pic>
        <p:nvPicPr>
          <p:cNvPr id="182" name="Graphic 181" descr="Badge Suivre avec remplissage uni">
            <a:extLst>
              <a:ext uri="{FF2B5EF4-FFF2-40B4-BE49-F238E27FC236}">
                <a16:creationId xmlns:a16="http://schemas.microsoft.com/office/drawing/2014/main" id="{99A55FAE-CF08-C223-7E4C-321F476AFA1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3043" y="5536231"/>
            <a:ext cx="274320" cy="274320"/>
          </a:xfrm>
          <a:prstGeom prst="rect">
            <a:avLst/>
          </a:prstGeom>
        </p:spPr>
      </p:pic>
      <p:sp>
        <p:nvSpPr>
          <p:cNvPr id="183" name="Rounded Rectangle 182">
            <a:extLst>
              <a:ext uri="{FF2B5EF4-FFF2-40B4-BE49-F238E27FC236}">
                <a16:creationId xmlns:a16="http://schemas.microsoft.com/office/drawing/2014/main" id="{25DCC9AE-28F1-C9CC-D305-E1918444CA16}"/>
              </a:ext>
            </a:extLst>
          </p:cNvPr>
          <p:cNvSpPr/>
          <p:nvPr/>
        </p:nvSpPr>
        <p:spPr>
          <a:xfrm>
            <a:off x="8791158"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84" name="Rounded Rectangle 183">
            <a:extLst>
              <a:ext uri="{FF2B5EF4-FFF2-40B4-BE49-F238E27FC236}">
                <a16:creationId xmlns:a16="http://schemas.microsoft.com/office/drawing/2014/main" id="{F9458436-660B-85DA-C724-4B1F487759AA}"/>
              </a:ext>
            </a:extLst>
          </p:cNvPr>
          <p:cNvSpPr/>
          <p:nvPr/>
        </p:nvSpPr>
        <p:spPr>
          <a:xfrm>
            <a:off x="9526215"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85" name="Rounded Rectangle 184">
            <a:extLst>
              <a:ext uri="{FF2B5EF4-FFF2-40B4-BE49-F238E27FC236}">
                <a16:creationId xmlns:a16="http://schemas.microsoft.com/office/drawing/2014/main" id="{CFCF94E6-C530-3D4F-D959-01210EEACB16}"/>
              </a:ext>
            </a:extLst>
          </p:cNvPr>
          <p:cNvSpPr/>
          <p:nvPr/>
        </p:nvSpPr>
        <p:spPr>
          <a:xfrm>
            <a:off x="10261273" y="5490511"/>
            <a:ext cx="640080" cy="3657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rtl="0"/>
            <a:r>
              <a:rPr lang="fr-FR" sz="1400">
                <a:solidFill>
                  <a:schemeClr val="tx1">
                    <a:lumMod val="65000"/>
                    <a:lumOff val="35000"/>
                  </a:schemeClr>
                </a:solidFill>
                <a:latin typeface="Century Gothic" panose="020B0502020202020204" pitchFamily="34" charset="0"/>
              </a:rPr>
              <a:t>(xx)</a:t>
            </a:r>
          </a:p>
        </p:txBody>
      </p:sp>
      <p:sp>
        <p:nvSpPr>
          <p:cNvPr id="186" name="TextBox 185">
            <a:extLst>
              <a:ext uri="{FF2B5EF4-FFF2-40B4-BE49-F238E27FC236}">
                <a16:creationId xmlns:a16="http://schemas.microsoft.com/office/drawing/2014/main" id="{77557A5E-3C94-3548-B0F2-5FC23603CE07}"/>
              </a:ext>
            </a:extLst>
          </p:cNvPr>
          <p:cNvSpPr txBox="1"/>
          <p:nvPr/>
        </p:nvSpPr>
        <p:spPr>
          <a:xfrm>
            <a:off x="6487435" y="5574331"/>
            <a:ext cx="2208746" cy="200055"/>
          </a:xfrm>
          <a:prstGeom prst="rect">
            <a:avLst/>
          </a:prstGeom>
          <a:noFill/>
        </p:spPr>
        <p:txBody>
          <a:bodyPr wrap="square" lIns="0" tIns="0" rIns="0" bIns="0" rtlCol="0" anchor="ctr" anchorCtr="0">
            <a:spAutoFit/>
          </a:bodyPr>
          <a:lstStyle/>
          <a:p>
            <a:pPr rtl="0"/>
            <a:r>
              <a:rPr lang="fr-FR" sz="1300">
                <a:latin typeface="Century Gothic" panose="020B0502020202020204" pitchFamily="34" charset="0"/>
              </a:rPr>
              <a:t>Quatre</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rot="5400000">
            <a:off x="10327195" y="4454431"/>
            <a:ext cx="2743200" cy="45720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fr-FR" sz="1300" dirty="0">
                <a:latin typeface="Century Gothic" panose="020B0502020202020204" pitchFamily="34" charset="0"/>
              </a:rPr>
              <a:t>APPRENTISSAGE ET CROISSANCE</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rot="5400000">
            <a:off x="10327196" y="1508758"/>
            <a:ext cx="2743200" cy="45720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fr-FR" sz="1300" spc="300" dirty="0">
                <a:latin typeface="Century Gothic" panose="020B0502020202020204" pitchFamily="34" charset="0"/>
              </a:rPr>
              <a:t>CLIENT</a:t>
            </a:r>
          </a:p>
        </p:txBody>
      </p:sp>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proposés par Smartsheet sur le site web sont fournis à titre de référence uniquement. Bien que nous nous efforcions de maintenir les informations à jour et exactes,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15278</TotalTime>
  <Words>429</Words>
  <Application>Microsoft Office PowerPoint</Application>
  <PresentationFormat>Widescreen</PresentationFormat>
  <Paragraphs>96</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312</cp:revision>
  <cp:lastPrinted>2024-02-20T23:48:17Z</cp:lastPrinted>
  <dcterms:created xsi:type="dcterms:W3CDTF">2021-07-07T23:54:57Z</dcterms:created>
  <dcterms:modified xsi:type="dcterms:W3CDTF">2024-09-08T09:43:16Z</dcterms:modified>
</cp:coreProperties>
</file>